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10"/>
  </p:notesMasterIdLst>
  <p:sldIdLst>
    <p:sldId id="475" r:id="rId4"/>
    <p:sldId id="474" r:id="rId5"/>
    <p:sldId id="534" r:id="rId6"/>
    <p:sldId id="533" r:id="rId7"/>
    <p:sldId id="607" r:id="rId8"/>
    <p:sldId id="600" r:id="rId9"/>
    <p:sldId id="601" r:id="rId11"/>
    <p:sldId id="599" r:id="rId12"/>
    <p:sldId id="603" r:id="rId13"/>
    <p:sldId id="602" r:id="rId14"/>
    <p:sldId id="541" r:id="rId15"/>
    <p:sldId id="550" r:id="rId16"/>
    <p:sldId id="551" r:id="rId17"/>
    <p:sldId id="604" r:id="rId18"/>
    <p:sldId id="562" r:id="rId19"/>
    <p:sldId id="608" r:id="rId20"/>
    <p:sldId id="568" r:id="rId21"/>
    <p:sldId id="576" r:id="rId22"/>
    <p:sldId id="552" r:id="rId23"/>
    <p:sldId id="605" r:id="rId24"/>
    <p:sldId id="606" r:id="rId25"/>
    <p:sldId id="609" r:id="rId26"/>
    <p:sldId id="582" r:id="rId27"/>
    <p:sldId id="585" r:id="rId28"/>
    <p:sldId id="586" r:id="rId29"/>
    <p:sldId id="587" r:id="rId30"/>
    <p:sldId id="588" r:id="rId31"/>
    <p:sldId id="610" r:id="rId32"/>
    <p:sldId id="589" r:id="rId33"/>
    <p:sldId id="581" r:id="rId34"/>
  </p:sldIdLst>
  <p:sldSz cx="9144000" cy="6858000" type="screen4x3"/>
  <p:notesSz cx="6858000" cy="9144000"/>
  <p:custDataLst>
    <p:tags r:id="rId3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 userDrawn="1">
          <p15:clr>
            <a:srgbClr val="A4A3A4"/>
          </p15:clr>
        </p15:guide>
        <p15:guide id="2" pos="2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51024"/>
    <a:srgbClr val="FC3904"/>
    <a:srgbClr val="D61927"/>
    <a:srgbClr val="C00000"/>
    <a:srgbClr val="FFFF99"/>
    <a:srgbClr val="CC0000"/>
    <a:srgbClr val="126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09"/>
    <p:restoredTop sz="87063"/>
  </p:normalViewPr>
  <p:slideViewPr>
    <p:cSldViewPr snapToGrid="0" showGuides="1">
      <p:cViewPr varScale="1">
        <p:scale>
          <a:sx n="99" d="100"/>
          <a:sy n="99" d="100"/>
        </p:scale>
        <p:origin x="2076" y="78"/>
      </p:cViewPr>
      <p:guideLst>
        <p:guide orient="horz" pos="2189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gs" Target="tags/tag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3F07E-52F8-4321-85F4-598D7D5EDFF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FDBB6B9-5170-4A85-AB71-CF817CD257D8}">
      <dgm:prSet phldrT="[文本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sym typeface="微软雅黑" panose="020B0503020204020204" pitchFamily="34" charset="-122"/>
            </a:rPr>
            <a:t> </a:t>
          </a:r>
          <a:r>
            <a: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rPr>
            <a:t>研究背景及意义</a:t>
          </a:r>
          <a:endParaRPr lang="zh-CN" altLang="en-US" sz="2000" b="1" dirty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0956093-CD2D-43AA-86D4-1F5E0570AA07}" cxnId="{DAF30CBA-BF89-40F7-9D3E-975F4D2FA38C}" type="parTrans">
      <dgm:prSet/>
      <dgm:spPr/>
      <dgm:t>
        <a:bodyPr/>
        <a:lstStyle/>
        <a:p>
          <a:endParaRPr lang="zh-CN" altLang="en-US"/>
        </a:p>
      </dgm:t>
    </dgm:pt>
    <dgm:pt modelId="{5A358075-F933-4DB0-BF44-8715C887ED51}" cxnId="{DAF30CBA-BF89-40F7-9D3E-975F4D2FA38C}" type="sibTrans">
      <dgm:prSet/>
      <dgm:spPr/>
      <dgm:t>
        <a:bodyPr/>
        <a:lstStyle/>
        <a:p>
          <a:endParaRPr lang="zh-CN" altLang="en-US"/>
        </a:p>
      </dgm:t>
    </dgm:pt>
    <dgm:pt modelId="{2FC7423E-9761-468F-937B-8CCD658D6B04}">
      <dgm:prSet phldrT="[文本]" custT="1"/>
      <dgm:spPr>
        <a:solidFill>
          <a:schemeClr val="accent1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zh-CN" altLang="en-US" sz="1400" b="1" dirty="0">
              <a:solidFill>
                <a:schemeClr val="tx1"/>
              </a:solidFill>
            </a:rPr>
            <a:t>  </a:t>
          </a:r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新型集热管的介绍</a:t>
          </a:r>
        </a:p>
      </dgm:t>
    </dgm:pt>
    <dgm:pt modelId="{572C4A4C-493D-4CCA-965D-B5BC64906E86}" cxnId="{8D11C971-29C5-4237-8E78-845B993C9EBB}" type="sibTrans">
      <dgm:prSet/>
      <dgm:spPr/>
      <dgm:t>
        <a:bodyPr/>
        <a:lstStyle/>
        <a:p>
          <a:endParaRPr lang="zh-CN" altLang="en-US"/>
        </a:p>
      </dgm:t>
    </dgm:pt>
    <dgm:pt modelId="{0494ED9F-D9C7-4835-9C89-2A567C75E80D}" cxnId="{8D11C971-29C5-4237-8E78-845B993C9EBB}" type="parTrans">
      <dgm:prSet/>
      <dgm:spPr/>
      <dgm:t>
        <a:bodyPr/>
        <a:lstStyle/>
        <a:p>
          <a:endParaRPr lang="zh-CN" altLang="en-US"/>
        </a:p>
      </dgm:t>
    </dgm:pt>
    <dgm:pt modelId="{DE67C53C-AA78-4AE0-B303-EAA6B139035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rPr>
            <a:t>梯级聚光集热系统介绍</a:t>
          </a:r>
        </a:p>
      </dgm:t>
    </dgm:pt>
    <dgm:pt modelId="{7F7CC0E6-9D55-4CE0-8089-82B909DEA095}" cxnId="{987CDF35-8DF9-4ADF-9B43-4AB60A662720}" type="parTrans">
      <dgm:prSet/>
      <dgm:spPr/>
      <dgm:t>
        <a:bodyPr/>
        <a:lstStyle/>
        <a:p>
          <a:endParaRPr lang="zh-CN" altLang="en-US"/>
        </a:p>
      </dgm:t>
    </dgm:pt>
    <dgm:pt modelId="{CD88F298-7C14-41EB-89DC-45423ABC645A}" cxnId="{987CDF35-8DF9-4ADF-9B43-4AB60A662720}" type="sibTrans">
      <dgm:prSet/>
      <dgm:spPr/>
      <dgm:t>
        <a:bodyPr/>
        <a:lstStyle/>
        <a:p>
          <a:endParaRPr lang="zh-CN" altLang="en-US"/>
        </a:p>
      </dgm:t>
    </dgm:pt>
    <dgm:pt modelId="{A9A4D392-33CF-4596-A1D3-1EC431EDF09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zh-CN" sz="1900" b="1" dirty="0">
              <a:solidFill>
                <a:schemeClr val="tx1"/>
              </a:solidFill>
            </a:rPr>
            <a:t>   </a:t>
          </a:r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构建的电站算例计算</a:t>
          </a:r>
          <a:endParaRPr lang="zh-CN" altLang="zh-CN" sz="1800" b="1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sym typeface="微软雅黑" panose="020B0503020204020204" pitchFamily="34" charset="-122"/>
          </a:endParaRPr>
        </a:p>
      </dgm:t>
    </dgm:pt>
    <dgm:pt modelId="{0046B319-07F4-4E81-BA1C-7A35874B6F16}" cxnId="{62C4CEBA-88A7-4D27-A0C0-8A80C4A85CAA}" type="parTrans">
      <dgm:prSet/>
      <dgm:spPr/>
      <dgm:t>
        <a:bodyPr/>
        <a:lstStyle/>
        <a:p>
          <a:endParaRPr lang="zh-CN" altLang="en-US"/>
        </a:p>
      </dgm:t>
    </dgm:pt>
    <dgm:pt modelId="{A562797A-2CAE-4298-A3BF-0F32878F1131}" cxnId="{62C4CEBA-88A7-4D27-A0C0-8A80C4A85CAA}" type="sibTrans">
      <dgm:prSet/>
      <dgm:spPr/>
      <dgm:t>
        <a:bodyPr/>
        <a:lstStyle/>
        <a:p>
          <a:endParaRPr lang="zh-CN" altLang="en-US"/>
        </a:p>
      </dgm:t>
    </dgm:pt>
    <dgm:pt modelId="{3666E45D-B5A1-4E7E-B7B3-36301B477FC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rPr>
            <a:t>成果</a:t>
          </a:r>
        </a:p>
      </dgm:t>
    </dgm:pt>
    <dgm:pt modelId="{0937DFBC-3BB9-4F51-A616-F086D4F8AFAD}" cxnId="{E743C695-81ED-4C68-B398-49770DDCFF2C}" type="parTrans">
      <dgm:prSet/>
      <dgm:spPr/>
      <dgm:t>
        <a:bodyPr/>
        <a:lstStyle/>
        <a:p>
          <a:endParaRPr lang="zh-CN" altLang="en-US"/>
        </a:p>
      </dgm:t>
    </dgm:pt>
    <dgm:pt modelId="{EA159CB6-DA74-4FBB-93D0-EF30E8F3C2A2}" cxnId="{E743C695-81ED-4C68-B398-49770DDCFF2C}" type="sibTrans">
      <dgm:prSet/>
      <dgm:spPr/>
      <dgm:t>
        <a:bodyPr/>
        <a:lstStyle/>
        <a:p>
          <a:endParaRPr lang="zh-CN" altLang="en-US"/>
        </a:p>
      </dgm:t>
    </dgm:pt>
    <dgm:pt modelId="{C3601DB8-1E2E-4BB6-967B-BF78520B785A}" type="pres">
      <dgm:prSet presAssocID="{4463F07E-52F8-4321-85F4-598D7D5EDFFF}" presName="linearFlow" presStyleCnt="0">
        <dgm:presLayoutVars>
          <dgm:dir/>
          <dgm:resizeHandles val="exact"/>
        </dgm:presLayoutVars>
      </dgm:prSet>
      <dgm:spPr/>
    </dgm:pt>
    <dgm:pt modelId="{9B7E8492-367C-44A8-B1AE-8A4E207055CD}" type="pres">
      <dgm:prSet presAssocID="{EFDBB6B9-5170-4A85-AB71-CF817CD257D8}" presName="composite" presStyleCnt="0"/>
      <dgm:spPr/>
    </dgm:pt>
    <dgm:pt modelId="{6600D61A-7BB1-4DC2-A235-D5A432D16DAF}" type="pres">
      <dgm:prSet presAssocID="{EFDBB6B9-5170-4A85-AB71-CF817CD257D8}" presName="imgShp" presStyleLbl="fgImgPlace1" presStyleIdx="0" presStyleCnt="5"/>
      <dgm:spPr>
        <a:solidFill>
          <a:schemeClr val="accent4">
            <a:lumMod val="50000"/>
          </a:schemeClr>
        </a:solidFill>
      </dgm:spPr>
    </dgm:pt>
    <dgm:pt modelId="{EB862B0F-4703-42A1-8EC0-16618E902DC1}" type="pres">
      <dgm:prSet presAssocID="{EFDBB6B9-5170-4A85-AB71-CF817CD257D8}" presName="txShp" presStyleLbl="node1" presStyleIdx="0" presStyleCnt="5" custScaleX="113596">
        <dgm:presLayoutVars>
          <dgm:bulletEnabled val="1"/>
        </dgm:presLayoutVars>
      </dgm:prSet>
      <dgm:spPr/>
    </dgm:pt>
    <dgm:pt modelId="{43679D36-AE70-48D1-9E0D-50D287356F48}" type="pres">
      <dgm:prSet presAssocID="{5A358075-F933-4DB0-BF44-8715C887ED51}" presName="spacing" presStyleCnt="0"/>
      <dgm:spPr/>
    </dgm:pt>
    <dgm:pt modelId="{58437FFF-4D98-4402-B517-016408A8355B}" type="pres">
      <dgm:prSet presAssocID="{2FC7423E-9761-468F-937B-8CCD658D6B04}" presName="composite" presStyleCnt="0"/>
      <dgm:spPr/>
    </dgm:pt>
    <dgm:pt modelId="{90CFA15C-3360-48BD-89F3-FB5A66DA3B89}" type="pres">
      <dgm:prSet presAssocID="{2FC7423E-9761-468F-937B-8CCD658D6B04}" presName="imgShp" presStyleLbl="fgImgPlace1" presStyleIdx="1" presStyleCnt="5"/>
      <dgm:spPr>
        <a:solidFill>
          <a:schemeClr val="accent2">
            <a:lumMod val="75000"/>
          </a:schemeClr>
        </a:solidFill>
      </dgm:spPr>
    </dgm:pt>
    <dgm:pt modelId="{553C59C8-5A31-4505-9504-232730474F40}" type="pres">
      <dgm:prSet presAssocID="{2FC7423E-9761-468F-937B-8CCD658D6B04}" presName="txShp" presStyleLbl="node1" presStyleIdx="1" presStyleCnt="5" custScaleX="114107">
        <dgm:presLayoutVars>
          <dgm:bulletEnabled val="1"/>
        </dgm:presLayoutVars>
      </dgm:prSet>
      <dgm:spPr/>
    </dgm:pt>
    <dgm:pt modelId="{DEB07AC9-07BB-4C83-A883-E5AA9F3E15C0}" type="pres">
      <dgm:prSet presAssocID="{572C4A4C-493D-4CCA-965D-B5BC64906E86}" presName="spacing" presStyleCnt="0"/>
      <dgm:spPr/>
    </dgm:pt>
    <dgm:pt modelId="{2F5B5EAE-4D1E-4E38-B7EB-11EACFA147A2}" type="pres">
      <dgm:prSet presAssocID="{DE67C53C-AA78-4AE0-B303-EAA6B1390356}" presName="composite" presStyleCnt="0"/>
      <dgm:spPr/>
    </dgm:pt>
    <dgm:pt modelId="{48DCF56D-13E9-431B-A7A8-3A71B9E7B15D}" type="pres">
      <dgm:prSet presAssocID="{DE67C53C-AA78-4AE0-B303-EAA6B1390356}" presName="imgShp" presStyleLbl="fgImgPlace1" presStyleIdx="2" presStyleCnt="5" custScaleX="104031" custScaleY="106643"/>
      <dgm:spPr>
        <a:solidFill>
          <a:schemeClr val="accent1">
            <a:lumMod val="75000"/>
          </a:schemeClr>
        </a:solidFill>
      </dgm:spPr>
    </dgm:pt>
    <dgm:pt modelId="{8881AADF-DC0F-4E03-8942-91937863FCC9}" type="pres">
      <dgm:prSet presAssocID="{DE67C53C-AA78-4AE0-B303-EAA6B1390356}" presName="txShp" presStyleLbl="node1" presStyleIdx="2" presStyleCnt="5" custScaleX="114111">
        <dgm:presLayoutVars>
          <dgm:bulletEnabled val="1"/>
        </dgm:presLayoutVars>
      </dgm:prSet>
      <dgm:spPr/>
    </dgm:pt>
    <dgm:pt modelId="{08A8184E-69ED-46EC-BE98-542CBF1FEC59}" type="pres">
      <dgm:prSet presAssocID="{CD88F298-7C14-41EB-89DC-45423ABC645A}" presName="spacing" presStyleCnt="0"/>
      <dgm:spPr/>
    </dgm:pt>
    <dgm:pt modelId="{51EDDD26-98FB-432C-8349-F18E2B4757A6}" type="pres">
      <dgm:prSet presAssocID="{A9A4D392-33CF-4596-A1D3-1EC431EDF093}" presName="composite" presStyleCnt="0"/>
      <dgm:spPr/>
    </dgm:pt>
    <dgm:pt modelId="{6AC3F620-EEF7-4044-B4CC-122F260732B7}" type="pres">
      <dgm:prSet presAssocID="{A9A4D392-33CF-4596-A1D3-1EC431EDF093}" presName="imgShp" presStyleLbl="fgImgPlace1" presStyleIdx="3" presStyleCnt="5" custScaleX="100757" custScaleY="96898" custLinFactNeighborX="-7834" custLinFactNeighborY="-5223"/>
      <dgm:spPr>
        <a:solidFill>
          <a:schemeClr val="accent1">
            <a:lumMod val="75000"/>
          </a:schemeClr>
        </a:solidFill>
      </dgm:spPr>
    </dgm:pt>
    <dgm:pt modelId="{71E495E8-098F-42EF-9C67-1E5DE9B34C57}" type="pres">
      <dgm:prSet presAssocID="{A9A4D392-33CF-4596-A1D3-1EC431EDF093}" presName="txShp" presStyleLbl="node1" presStyleIdx="3" presStyleCnt="5" custScaleX="113111">
        <dgm:presLayoutVars>
          <dgm:bulletEnabled val="1"/>
        </dgm:presLayoutVars>
      </dgm:prSet>
      <dgm:spPr/>
    </dgm:pt>
    <dgm:pt modelId="{175766FF-0007-4BD2-B7E3-15E6E8E8E037}" type="pres">
      <dgm:prSet presAssocID="{A562797A-2CAE-4298-A3BF-0F32878F1131}" presName="spacing" presStyleCnt="0"/>
      <dgm:spPr/>
    </dgm:pt>
    <dgm:pt modelId="{4F8D0BB5-8992-4F1D-9FB0-ABEDFF1BAB90}" type="pres">
      <dgm:prSet presAssocID="{3666E45D-B5A1-4E7E-B7B3-36301B477FC2}" presName="composite" presStyleCnt="0"/>
      <dgm:spPr/>
    </dgm:pt>
    <dgm:pt modelId="{BFECE669-4DCA-438F-8E04-D7EB7619CF23}" type="pres">
      <dgm:prSet presAssocID="{3666E45D-B5A1-4E7E-B7B3-36301B477FC2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A922974-E05A-450B-B489-59F8D3E61C49}" type="pres">
      <dgm:prSet presAssocID="{3666E45D-B5A1-4E7E-B7B3-36301B477FC2}" presName="txShp" presStyleLbl="node1" presStyleIdx="4" presStyleCnt="5" custScaleX="114497">
        <dgm:presLayoutVars>
          <dgm:bulletEnabled val="1"/>
        </dgm:presLayoutVars>
      </dgm:prSet>
      <dgm:spPr/>
    </dgm:pt>
  </dgm:ptLst>
  <dgm:cxnLst>
    <dgm:cxn modelId="{D233E809-9059-4427-A1A8-0C2710BFBFE2}" type="presOf" srcId="{A9A4D392-33CF-4596-A1D3-1EC431EDF093}" destId="{71E495E8-098F-42EF-9C67-1E5DE9B34C57}" srcOrd="0" destOrd="0" presId="urn:microsoft.com/office/officeart/2005/8/layout/vList3#1"/>
    <dgm:cxn modelId="{CDAF5A26-4710-4994-BC9B-E0B74FAB125F}" type="presOf" srcId="{2FC7423E-9761-468F-937B-8CCD658D6B04}" destId="{553C59C8-5A31-4505-9504-232730474F40}" srcOrd="0" destOrd="0" presId="urn:microsoft.com/office/officeart/2005/8/layout/vList3#1"/>
    <dgm:cxn modelId="{987CDF35-8DF9-4ADF-9B43-4AB60A662720}" srcId="{4463F07E-52F8-4321-85F4-598D7D5EDFFF}" destId="{DE67C53C-AA78-4AE0-B303-EAA6B1390356}" srcOrd="2" destOrd="0" parTransId="{7F7CC0E6-9D55-4CE0-8089-82B909DEA095}" sibTransId="{CD88F298-7C14-41EB-89DC-45423ABC645A}"/>
    <dgm:cxn modelId="{048FAE48-BCE9-4214-9986-DBFCD3D51E60}" type="presOf" srcId="{EFDBB6B9-5170-4A85-AB71-CF817CD257D8}" destId="{EB862B0F-4703-42A1-8EC0-16618E902DC1}" srcOrd="0" destOrd="0" presId="urn:microsoft.com/office/officeart/2005/8/layout/vList3#1"/>
    <dgm:cxn modelId="{3B1F8069-4958-49D7-8C52-E188CCCD98CF}" type="presOf" srcId="{3666E45D-B5A1-4E7E-B7B3-36301B477FC2}" destId="{9A922974-E05A-450B-B489-59F8D3E61C49}" srcOrd="0" destOrd="0" presId="urn:microsoft.com/office/officeart/2005/8/layout/vList3#1"/>
    <dgm:cxn modelId="{8D11C971-29C5-4237-8E78-845B993C9EBB}" srcId="{4463F07E-52F8-4321-85F4-598D7D5EDFFF}" destId="{2FC7423E-9761-468F-937B-8CCD658D6B04}" srcOrd="1" destOrd="0" parTransId="{0494ED9F-D9C7-4835-9C89-2A567C75E80D}" sibTransId="{572C4A4C-493D-4CCA-965D-B5BC64906E86}"/>
    <dgm:cxn modelId="{E743C695-81ED-4C68-B398-49770DDCFF2C}" srcId="{4463F07E-52F8-4321-85F4-598D7D5EDFFF}" destId="{3666E45D-B5A1-4E7E-B7B3-36301B477FC2}" srcOrd="4" destOrd="0" parTransId="{0937DFBC-3BB9-4F51-A616-F086D4F8AFAD}" sibTransId="{EA159CB6-DA74-4FBB-93D0-EF30E8F3C2A2}"/>
    <dgm:cxn modelId="{DAF30CBA-BF89-40F7-9D3E-975F4D2FA38C}" srcId="{4463F07E-52F8-4321-85F4-598D7D5EDFFF}" destId="{EFDBB6B9-5170-4A85-AB71-CF817CD257D8}" srcOrd="0" destOrd="0" parTransId="{50956093-CD2D-43AA-86D4-1F5E0570AA07}" sibTransId="{5A358075-F933-4DB0-BF44-8715C887ED51}"/>
    <dgm:cxn modelId="{62C4CEBA-88A7-4D27-A0C0-8A80C4A85CAA}" srcId="{4463F07E-52F8-4321-85F4-598D7D5EDFFF}" destId="{A9A4D392-33CF-4596-A1D3-1EC431EDF093}" srcOrd="3" destOrd="0" parTransId="{0046B319-07F4-4E81-BA1C-7A35874B6F16}" sibTransId="{A562797A-2CAE-4298-A3BF-0F32878F1131}"/>
    <dgm:cxn modelId="{7255E8DA-B920-4AA6-AF1D-B4F76ED01E48}" type="presOf" srcId="{DE67C53C-AA78-4AE0-B303-EAA6B1390356}" destId="{8881AADF-DC0F-4E03-8942-91937863FCC9}" srcOrd="0" destOrd="0" presId="urn:microsoft.com/office/officeart/2005/8/layout/vList3#1"/>
    <dgm:cxn modelId="{941303FA-5B9D-4708-A879-3827274056E0}" type="presOf" srcId="{4463F07E-52F8-4321-85F4-598D7D5EDFFF}" destId="{C3601DB8-1E2E-4BB6-967B-BF78520B785A}" srcOrd="0" destOrd="0" presId="urn:microsoft.com/office/officeart/2005/8/layout/vList3#1"/>
    <dgm:cxn modelId="{A7B97296-E7DF-4103-BF99-8A167C382D1D}" type="presParOf" srcId="{C3601DB8-1E2E-4BB6-967B-BF78520B785A}" destId="{9B7E8492-367C-44A8-B1AE-8A4E207055CD}" srcOrd="0" destOrd="0" presId="urn:microsoft.com/office/officeart/2005/8/layout/vList3#1"/>
    <dgm:cxn modelId="{1B0DC86B-64D4-41DA-B1E9-02028C0FEA95}" type="presParOf" srcId="{9B7E8492-367C-44A8-B1AE-8A4E207055CD}" destId="{6600D61A-7BB1-4DC2-A235-D5A432D16DAF}" srcOrd="0" destOrd="0" presId="urn:microsoft.com/office/officeart/2005/8/layout/vList3#1"/>
    <dgm:cxn modelId="{A7B25EE2-8773-47E1-B74D-B0F3C2EC041E}" type="presParOf" srcId="{9B7E8492-367C-44A8-B1AE-8A4E207055CD}" destId="{EB862B0F-4703-42A1-8EC0-16618E902DC1}" srcOrd="1" destOrd="0" presId="urn:microsoft.com/office/officeart/2005/8/layout/vList3#1"/>
    <dgm:cxn modelId="{0CF8B52D-258E-4F2D-892E-B9FB276AA06A}" type="presParOf" srcId="{C3601DB8-1E2E-4BB6-967B-BF78520B785A}" destId="{43679D36-AE70-48D1-9E0D-50D287356F48}" srcOrd="1" destOrd="0" presId="urn:microsoft.com/office/officeart/2005/8/layout/vList3#1"/>
    <dgm:cxn modelId="{4E897607-DD07-4040-ACAB-0CB78392651D}" type="presParOf" srcId="{C3601DB8-1E2E-4BB6-967B-BF78520B785A}" destId="{58437FFF-4D98-4402-B517-016408A8355B}" srcOrd="2" destOrd="0" presId="urn:microsoft.com/office/officeart/2005/8/layout/vList3#1"/>
    <dgm:cxn modelId="{0DCD5493-3C57-484A-AFCB-6C576EAF20C0}" type="presParOf" srcId="{58437FFF-4D98-4402-B517-016408A8355B}" destId="{90CFA15C-3360-48BD-89F3-FB5A66DA3B89}" srcOrd="0" destOrd="0" presId="urn:microsoft.com/office/officeart/2005/8/layout/vList3#1"/>
    <dgm:cxn modelId="{5CCCAC62-6B15-4F49-890E-B58294AC39F6}" type="presParOf" srcId="{58437FFF-4D98-4402-B517-016408A8355B}" destId="{553C59C8-5A31-4505-9504-232730474F40}" srcOrd="1" destOrd="0" presId="urn:microsoft.com/office/officeart/2005/8/layout/vList3#1"/>
    <dgm:cxn modelId="{939C5508-691C-4DB0-BAC5-1113F3EC2CE0}" type="presParOf" srcId="{C3601DB8-1E2E-4BB6-967B-BF78520B785A}" destId="{DEB07AC9-07BB-4C83-A883-E5AA9F3E15C0}" srcOrd="3" destOrd="0" presId="urn:microsoft.com/office/officeart/2005/8/layout/vList3#1"/>
    <dgm:cxn modelId="{A03534F1-CE00-4C7E-B173-691A717B80C0}" type="presParOf" srcId="{C3601DB8-1E2E-4BB6-967B-BF78520B785A}" destId="{2F5B5EAE-4D1E-4E38-B7EB-11EACFA147A2}" srcOrd="4" destOrd="0" presId="urn:microsoft.com/office/officeart/2005/8/layout/vList3#1"/>
    <dgm:cxn modelId="{12F99392-3D2E-4F31-8A63-3037747A94C9}" type="presParOf" srcId="{2F5B5EAE-4D1E-4E38-B7EB-11EACFA147A2}" destId="{48DCF56D-13E9-431B-A7A8-3A71B9E7B15D}" srcOrd="0" destOrd="0" presId="urn:microsoft.com/office/officeart/2005/8/layout/vList3#1"/>
    <dgm:cxn modelId="{91C209C5-F30F-4857-A879-81B0B6D35D77}" type="presParOf" srcId="{2F5B5EAE-4D1E-4E38-B7EB-11EACFA147A2}" destId="{8881AADF-DC0F-4E03-8942-91937863FCC9}" srcOrd="1" destOrd="0" presId="urn:microsoft.com/office/officeart/2005/8/layout/vList3#1"/>
    <dgm:cxn modelId="{E0550485-2FB5-4836-B10D-8CF3C1A0700D}" type="presParOf" srcId="{C3601DB8-1E2E-4BB6-967B-BF78520B785A}" destId="{08A8184E-69ED-46EC-BE98-542CBF1FEC59}" srcOrd="5" destOrd="0" presId="urn:microsoft.com/office/officeart/2005/8/layout/vList3#1"/>
    <dgm:cxn modelId="{E89ABFCA-3C4B-42F2-9C30-2486E6CF5060}" type="presParOf" srcId="{C3601DB8-1E2E-4BB6-967B-BF78520B785A}" destId="{51EDDD26-98FB-432C-8349-F18E2B4757A6}" srcOrd="6" destOrd="0" presId="urn:microsoft.com/office/officeart/2005/8/layout/vList3#1"/>
    <dgm:cxn modelId="{A043EC3D-BD09-4D0F-8DC2-E38118F52ED2}" type="presParOf" srcId="{51EDDD26-98FB-432C-8349-F18E2B4757A6}" destId="{6AC3F620-EEF7-4044-B4CC-122F260732B7}" srcOrd="0" destOrd="0" presId="urn:microsoft.com/office/officeart/2005/8/layout/vList3#1"/>
    <dgm:cxn modelId="{1BFBB8DD-6545-40E0-BB73-6D7E486BF47C}" type="presParOf" srcId="{51EDDD26-98FB-432C-8349-F18E2B4757A6}" destId="{71E495E8-098F-42EF-9C67-1E5DE9B34C57}" srcOrd="1" destOrd="0" presId="urn:microsoft.com/office/officeart/2005/8/layout/vList3#1"/>
    <dgm:cxn modelId="{7B6BFD7C-D54F-492A-BC10-7DBE6EF9FCCF}" type="presParOf" srcId="{C3601DB8-1E2E-4BB6-967B-BF78520B785A}" destId="{175766FF-0007-4BD2-B7E3-15E6E8E8E037}" srcOrd="7" destOrd="0" presId="urn:microsoft.com/office/officeart/2005/8/layout/vList3#1"/>
    <dgm:cxn modelId="{EEFA011E-DB3D-4D20-AEFE-9ECCC3087AA8}" type="presParOf" srcId="{C3601DB8-1E2E-4BB6-967B-BF78520B785A}" destId="{4F8D0BB5-8992-4F1D-9FB0-ABEDFF1BAB90}" srcOrd="8" destOrd="0" presId="urn:microsoft.com/office/officeart/2005/8/layout/vList3#1"/>
    <dgm:cxn modelId="{E436A662-0889-42F5-86D9-3CB9D4730662}" type="presParOf" srcId="{4F8D0BB5-8992-4F1D-9FB0-ABEDFF1BAB90}" destId="{BFECE669-4DCA-438F-8E04-D7EB7619CF23}" srcOrd="0" destOrd="0" presId="urn:microsoft.com/office/officeart/2005/8/layout/vList3#1"/>
    <dgm:cxn modelId="{8634E0AC-B794-4879-BBD9-B9924317FB18}" type="presParOf" srcId="{4F8D0BB5-8992-4F1D-9FB0-ABEDFF1BAB90}" destId="{9A922974-E05A-450B-B489-59F8D3E61C4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3F07E-52F8-4321-85F4-598D7D5EDFF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FDBB6B9-5170-4A85-AB71-CF817CD257D8}">
      <dgm:prSet phldrT="[文本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zh-CN" altLang="en-US" sz="1800" b="1" kern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rPr>
            <a:t> 研究背景及意义</a:t>
          </a:r>
          <a:endParaRPr lang="zh-CN" altLang="en-US" sz="1800" b="1" kern="1200" dirty="0">
            <a:solidFill>
              <a:prstClr val="black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</a:endParaRPr>
        </a:p>
      </dgm:t>
    </dgm:pt>
    <dgm:pt modelId="{50956093-CD2D-43AA-86D4-1F5E0570AA07}" cxnId="{DAF30CBA-BF89-40F7-9D3E-975F4D2FA38C}" type="parTrans">
      <dgm:prSet/>
      <dgm:spPr/>
      <dgm:t>
        <a:bodyPr/>
        <a:lstStyle/>
        <a:p>
          <a:endParaRPr lang="zh-CN" altLang="en-US"/>
        </a:p>
      </dgm:t>
    </dgm:pt>
    <dgm:pt modelId="{5A358075-F933-4DB0-BF44-8715C887ED51}" cxnId="{DAF30CBA-BF89-40F7-9D3E-975F4D2FA38C}" type="sibTrans">
      <dgm:prSet/>
      <dgm:spPr/>
      <dgm:t>
        <a:bodyPr/>
        <a:lstStyle/>
        <a:p>
          <a:endParaRPr lang="zh-CN" altLang="en-US"/>
        </a:p>
      </dgm:t>
    </dgm:pt>
    <dgm:pt modelId="{2FC7423E-9761-468F-937B-8CCD658D6B04}">
      <dgm:prSet phldrT="[文本]" custT="1"/>
      <dgm:spPr>
        <a:solidFill>
          <a:schemeClr val="accent1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zh-CN" altLang="en-US" sz="1400" b="1" dirty="0">
              <a:solidFill>
                <a:schemeClr val="tx1"/>
              </a:solidFill>
            </a:rPr>
            <a:t>  </a:t>
          </a:r>
          <a:r>
            <a: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新型集热管的介绍</a:t>
          </a:r>
          <a:endParaRPr lang="zh-CN" altLang="en-US" sz="1800" b="1" dirty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72C4A4C-493D-4CCA-965D-B5BC64906E86}" cxnId="{8D11C971-29C5-4237-8E78-845B993C9EBB}" type="sibTrans">
      <dgm:prSet/>
      <dgm:spPr/>
      <dgm:t>
        <a:bodyPr/>
        <a:lstStyle/>
        <a:p>
          <a:endParaRPr lang="zh-CN" altLang="en-US"/>
        </a:p>
      </dgm:t>
    </dgm:pt>
    <dgm:pt modelId="{0494ED9F-D9C7-4835-9C89-2A567C75E80D}" cxnId="{8D11C971-29C5-4237-8E78-845B993C9EBB}" type="parTrans">
      <dgm:prSet/>
      <dgm:spPr/>
      <dgm:t>
        <a:bodyPr/>
        <a:lstStyle/>
        <a:p>
          <a:endParaRPr lang="zh-CN" altLang="en-US"/>
        </a:p>
      </dgm:t>
    </dgm:pt>
    <dgm:pt modelId="{DE67C53C-AA78-4AE0-B303-EAA6B139035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rPr>
            <a:t>梯级聚光集热系统介绍</a:t>
          </a:r>
        </a:p>
      </dgm:t>
    </dgm:pt>
    <dgm:pt modelId="{7F7CC0E6-9D55-4CE0-8089-82B909DEA095}" cxnId="{987CDF35-8DF9-4ADF-9B43-4AB60A662720}" type="parTrans">
      <dgm:prSet/>
      <dgm:spPr/>
      <dgm:t>
        <a:bodyPr/>
        <a:lstStyle/>
        <a:p>
          <a:endParaRPr lang="zh-CN" altLang="en-US"/>
        </a:p>
      </dgm:t>
    </dgm:pt>
    <dgm:pt modelId="{CD88F298-7C14-41EB-89DC-45423ABC645A}" cxnId="{987CDF35-8DF9-4ADF-9B43-4AB60A662720}" type="sibTrans">
      <dgm:prSet/>
      <dgm:spPr/>
      <dgm:t>
        <a:bodyPr/>
        <a:lstStyle/>
        <a:p>
          <a:endParaRPr lang="zh-CN" altLang="en-US"/>
        </a:p>
      </dgm:t>
    </dgm:pt>
    <dgm:pt modelId="{A9A4D392-33CF-4596-A1D3-1EC431EDF09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zh-CN" sz="1900" b="1" dirty="0">
              <a:solidFill>
                <a:schemeClr val="tx1"/>
              </a:solidFill>
            </a:rPr>
            <a:t>   </a:t>
          </a:r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构建的电站进行计算</a:t>
          </a:r>
          <a:endParaRPr lang="zh-CN" altLang="zh-CN" sz="1800" b="1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sym typeface="微软雅黑" panose="020B0503020204020204" pitchFamily="34" charset="-122"/>
          </a:endParaRPr>
        </a:p>
      </dgm:t>
    </dgm:pt>
    <dgm:pt modelId="{0046B319-07F4-4E81-BA1C-7A35874B6F16}" cxnId="{62C4CEBA-88A7-4D27-A0C0-8A80C4A85CAA}" type="parTrans">
      <dgm:prSet/>
      <dgm:spPr/>
      <dgm:t>
        <a:bodyPr/>
        <a:lstStyle/>
        <a:p>
          <a:endParaRPr lang="zh-CN" altLang="en-US"/>
        </a:p>
      </dgm:t>
    </dgm:pt>
    <dgm:pt modelId="{A562797A-2CAE-4298-A3BF-0F32878F1131}" cxnId="{62C4CEBA-88A7-4D27-A0C0-8A80C4A85CAA}" type="sibTrans">
      <dgm:prSet/>
      <dgm:spPr/>
      <dgm:t>
        <a:bodyPr/>
        <a:lstStyle/>
        <a:p>
          <a:endParaRPr lang="zh-CN" altLang="en-US"/>
        </a:p>
      </dgm:t>
    </dgm:pt>
    <dgm:pt modelId="{3666E45D-B5A1-4E7E-B7B3-36301B477FC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rPr>
            <a:t>成果</a:t>
          </a:r>
        </a:p>
      </dgm:t>
    </dgm:pt>
    <dgm:pt modelId="{0937DFBC-3BB9-4F51-A616-F086D4F8AFAD}" cxnId="{E743C695-81ED-4C68-B398-49770DDCFF2C}" type="parTrans">
      <dgm:prSet/>
      <dgm:spPr/>
      <dgm:t>
        <a:bodyPr/>
        <a:lstStyle/>
        <a:p>
          <a:endParaRPr lang="zh-CN" altLang="en-US"/>
        </a:p>
      </dgm:t>
    </dgm:pt>
    <dgm:pt modelId="{EA159CB6-DA74-4FBB-93D0-EF30E8F3C2A2}" cxnId="{E743C695-81ED-4C68-B398-49770DDCFF2C}" type="sibTrans">
      <dgm:prSet/>
      <dgm:spPr/>
      <dgm:t>
        <a:bodyPr/>
        <a:lstStyle/>
        <a:p>
          <a:endParaRPr lang="zh-CN" altLang="en-US"/>
        </a:p>
      </dgm:t>
    </dgm:pt>
    <dgm:pt modelId="{C3601DB8-1E2E-4BB6-967B-BF78520B785A}" type="pres">
      <dgm:prSet presAssocID="{4463F07E-52F8-4321-85F4-598D7D5EDFFF}" presName="linearFlow" presStyleCnt="0">
        <dgm:presLayoutVars>
          <dgm:dir/>
          <dgm:resizeHandles val="exact"/>
        </dgm:presLayoutVars>
      </dgm:prSet>
      <dgm:spPr/>
    </dgm:pt>
    <dgm:pt modelId="{9B7E8492-367C-44A8-B1AE-8A4E207055CD}" type="pres">
      <dgm:prSet presAssocID="{EFDBB6B9-5170-4A85-AB71-CF817CD257D8}" presName="composite" presStyleCnt="0"/>
      <dgm:spPr/>
    </dgm:pt>
    <dgm:pt modelId="{6600D61A-7BB1-4DC2-A235-D5A432D16DAF}" type="pres">
      <dgm:prSet presAssocID="{EFDBB6B9-5170-4A85-AB71-CF817CD257D8}" presName="imgShp" presStyleLbl="fgImgPlace1" presStyleIdx="0" presStyleCnt="5"/>
      <dgm:spPr>
        <a:solidFill>
          <a:schemeClr val="accent4">
            <a:lumMod val="50000"/>
          </a:schemeClr>
        </a:solidFill>
      </dgm:spPr>
    </dgm:pt>
    <dgm:pt modelId="{EB862B0F-4703-42A1-8EC0-16618E902DC1}" type="pres">
      <dgm:prSet presAssocID="{EFDBB6B9-5170-4A85-AB71-CF817CD257D8}" presName="txShp" presStyleLbl="node1" presStyleIdx="0" presStyleCnt="5" custScaleX="113596">
        <dgm:presLayoutVars>
          <dgm:bulletEnabled val="1"/>
        </dgm:presLayoutVars>
      </dgm:prSet>
      <dgm:spPr/>
    </dgm:pt>
    <dgm:pt modelId="{43679D36-AE70-48D1-9E0D-50D287356F48}" type="pres">
      <dgm:prSet presAssocID="{5A358075-F933-4DB0-BF44-8715C887ED51}" presName="spacing" presStyleCnt="0"/>
      <dgm:spPr/>
    </dgm:pt>
    <dgm:pt modelId="{58437FFF-4D98-4402-B517-016408A8355B}" type="pres">
      <dgm:prSet presAssocID="{2FC7423E-9761-468F-937B-8CCD658D6B04}" presName="composite" presStyleCnt="0"/>
      <dgm:spPr/>
    </dgm:pt>
    <dgm:pt modelId="{90CFA15C-3360-48BD-89F3-FB5A66DA3B89}" type="pres">
      <dgm:prSet presAssocID="{2FC7423E-9761-468F-937B-8CCD658D6B04}" presName="imgShp" presStyleLbl="fgImgPlace1" presStyleIdx="1" presStyleCnt="5"/>
      <dgm:spPr>
        <a:solidFill>
          <a:schemeClr val="accent2">
            <a:lumMod val="75000"/>
          </a:schemeClr>
        </a:solidFill>
      </dgm:spPr>
    </dgm:pt>
    <dgm:pt modelId="{553C59C8-5A31-4505-9504-232730474F40}" type="pres">
      <dgm:prSet presAssocID="{2FC7423E-9761-468F-937B-8CCD658D6B04}" presName="txShp" presStyleLbl="node1" presStyleIdx="1" presStyleCnt="5" custScaleX="114107">
        <dgm:presLayoutVars>
          <dgm:bulletEnabled val="1"/>
        </dgm:presLayoutVars>
      </dgm:prSet>
      <dgm:spPr/>
    </dgm:pt>
    <dgm:pt modelId="{DEB07AC9-07BB-4C83-A883-E5AA9F3E15C0}" type="pres">
      <dgm:prSet presAssocID="{572C4A4C-493D-4CCA-965D-B5BC64906E86}" presName="spacing" presStyleCnt="0"/>
      <dgm:spPr/>
    </dgm:pt>
    <dgm:pt modelId="{2F5B5EAE-4D1E-4E38-B7EB-11EACFA147A2}" type="pres">
      <dgm:prSet presAssocID="{DE67C53C-AA78-4AE0-B303-EAA6B1390356}" presName="composite" presStyleCnt="0"/>
      <dgm:spPr/>
    </dgm:pt>
    <dgm:pt modelId="{48DCF56D-13E9-431B-A7A8-3A71B9E7B15D}" type="pres">
      <dgm:prSet presAssocID="{DE67C53C-AA78-4AE0-B303-EAA6B1390356}" presName="imgShp" presStyleLbl="fgImgPlace1" presStyleIdx="2" presStyleCnt="5" custScaleX="104031" custScaleY="106643"/>
      <dgm:spPr>
        <a:solidFill>
          <a:schemeClr val="accent1">
            <a:lumMod val="75000"/>
          </a:schemeClr>
        </a:solidFill>
      </dgm:spPr>
    </dgm:pt>
    <dgm:pt modelId="{8881AADF-DC0F-4E03-8942-91937863FCC9}" type="pres">
      <dgm:prSet presAssocID="{DE67C53C-AA78-4AE0-B303-EAA6B1390356}" presName="txShp" presStyleLbl="node1" presStyleIdx="2" presStyleCnt="5" custScaleX="114111">
        <dgm:presLayoutVars>
          <dgm:bulletEnabled val="1"/>
        </dgm:presLayoutVars>
      </dgm:prSet>
      <dgm:spPr/>
    </dgm:pt>
    <dgm:pt modelId="{08A8184E-69ED-46EC-BE98-542CBF1FEC59}" type="pres">
      <dgm:prSet presAssocID="{CD88F298-7C14-41EB-89DC-45423ABC645A}" presName="spacing" presStyleCnt="0"/>
      <dgm:spPr/>
    </dgm:pt>
    <dgm:pt modelId="{51EDDD26-98FB-432C-8349-F18E2B4757A6}" type="pres">
      <dgm:prSet presAssocID="{A9A4D392-33CF-4596-A1D3-1EC431EDF093}" presName="composite" presStyleCnt="0"/>
      <dgm:spPr/>
    </dgm:pt>
    <dgm:pt modelId="{6AC3F620-EEF7-4044-B4CC-122F260732B7}" type="pres">
      <dgm:prSet presAssocID="{A9A4D392-33CF-4596-A1D3-1EC431EDF093}" presName="imgShp" presStyleLbl="fgImgPlace1" presStyleIdx="3" presStyleCnt="5" custScaleX="100757" custScaleY="96898" custLinFactNeighborX="-7834" custLinFactNeighborY="-5223"/>
      <dgm:spPr>
        <a:solidFill>
          <a:schemeClr val="accent1">
            <a:lumMod val="75000"/>
          </a:schemeClr>
        </a:solidFill>
      </dgm:spPr>
    </dgm:pt>
    <dgm:pt modelId="{71E495E8-098F-42EF-9C67-1E5DE9B34C57}" type="pres">
      <dgm:prSet presAssocID="{A9A4D392-33CF-4596-A1D3-1EC431EDF093}" presName="txShp" presStyleLbl="node1" presStyleIdx="3" presStyleCnt="5" custScaleX="113111">
        <dgm:presLayoutVars>
          <dgm:bulletEnabled val="1"/>
        </dgm:presLayoutVars>
      </dgm:prSet>
      <dgm:spPr/>
    </dgm:pt>
    <dgm:pt modelId="{175766FF-0007-4BD2-B7E3-15E6E8E8E037}" type="pres">
      <dgm:prSet presAssocID="{A562797A-2CAE-4298-A3BF-0F32878F1131}" presName="spacing" presStyleCnt="0"/>
      <dgm:spPr/>
    </dgm:pt>
    <dgm:pt modelId="{4F8D0BB5-8992-4F1D-9FB0-ABEDFF1BAB90}" type="pres">
      <dgm:prSet presAssocID="{3666E45D-B5A1-4E7E-B7B3-36301B477FC2}" presName="composite" presStyleCnt="0"/>
      <dgm:spPr/>
    </dgm:pt>
    <dgm:pt modelId="{BFECE669-4DCA-438F-8E04-D7EB7619CF23}" type="pres">
      <dgm:prSet presAssocID="{3666E45D-B5A1-4E7E-B7B3-36301B477FC2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A922974-E05A-450B-B489-59F8D3E61C49}" type="pres">
      <dgm:prSet presAssocID="{3666E45D-B5A1-4E7E-B7B3-36301B477FC2}" presName="txShp" presStyleLbl="node1" presStyleIdx="4" presStyleCnt="5" custScaleX="114497">
        <dgm:presLayoutVars>
          <dgm:bulletEnabled val="1"/>
        </dgm:presLayoutVars>
      </dgm:prSet>
      <dgm:spPr/>
    </dgm:pt>
  </dgm:ptLst>
  <dgm:cxnLst>
    <dgm:cxn modelId="{D233E809-9059-4427-A1A8-0C2710BFBFE2}" type="presOf" srcId="{A9A4D392-33CF-4596-A1D3-1EC431EDF093}" destId="{71E495E8-098F-42EF-9C67-1E5DE9B34C57}" srcOrd="0" destOrd="0" presId="urn:microsoft.com/office/officeart/2005/8/layout/vList3#1"/>
    <dgm:cxn modelId="{CDAF5A26-4710-4994-BC9B-E0B74FAB125F}" type="presOf" srcId="{2FC7423E-9761-468F-937B-8CCD658D6B04}" destId="{553C59C8-5A31-4505-9504-232730474F40}" srcOrd="0" destOrd="0" presId="urn:microsoft.com/office/officeart/2005/8/layout/vList3#1"/>
    <dgm:cxn modelId="{987CDF35-8DF9-4ADF-9B43-4AB60A662720}" srcId="{4463F07E-52F8-4321-85F4-598D7D5EDFFF}" destId="{DE67C53C-AA78-4AE0-B303-EAA6B1390356}" srcOrd="2" destOrd="0" parTransId="{7F7CC0E6-9D55-4CE0-8089-82B909DEA095}" sibTransId="{CD88F298-7C14-41EB-89DC-45423ABC645A}"/>
    <dgm:cxn modelId="{048FAE48-BCE9-4214-9986-DBFCD3D51E60}" type="presOf" srcId="{EFDBB6B9-5170-4A85-AB71-CF817CD257D8}" destId="{EB862B0F-4703-42A1-8EC0-16618E902DC1}" srcOrd="0" destOrd="0" presId="urn:microsoft.com/office/officeart/2005/8/layout/vList3#1"/>
    <dgm:cxn modelId="{3B1F8069-4958-49D7-8C52-E188CCCD98CF}" type="presOf" srcId="{3666E45D-B5A1-4E7E-B7B3-36301B477FC2}" destId="{9A922974-E05A-450B-B489-59F8D3E61C49}" srcOrd="0" destOrd="0" presId="urn:microsoft.com/office/officeart/2005/8/layout/vList3#1"/>
    <dgm:cxn modelId="{8D11C971-29C5-4237-8E78-845B993C9EBB}" srcId="{4463F07E-52F8-4321-85F4-598D7D5EDFFF}" destId="{2FC7423E-9761-468F-937B-8CCD658D6B04}" srcOrd="1" destOrd="0" parTransId="{0494ED9F-D9C7-4835-9C89-2A567C75E80D}" sibTransId="{572C4A4C-493D-4CCA-965D-B5BC64906E86}"/>
    <dgm:cxn modelId="{E743C695-81ED-4C68-B398-49770DDCFF2C}" srcId="{4463F07E-52F8-4321-85F4-598D7D5EDFFF}" destId="{3666E45D-B5A1-4E7E-B7B3-36301B477FC2}" srcOrd="4" destOrd="0" parTransId="{0937DFBC-3BB9-4F51-A616-F086D4F8AFAD}" sibTransId="{EA159CB6-DA74-4FBB-93D0-EF30E8F3C2A2}"/>
    <dgm:cxn modelId="{DAF30CBA-BF89-40F7-9D3E-975F4D2FA38C}" srcId="{4463F07E-52F8-4321-85F4-598D7D5EDFFF}" destId="{EFDBB6B9-5170-4A85-AB71-CF817CD257D8}" srcOrd="0" destOrd="0" parTransId="{50956093-CD2D-43AA-86D4-1F5E0570AA07}" sibTransId="{5A358075-F933-4DB0-BF44-8715C887ED51}"/>
    <dgm:cxn modelId="{62C4CEBA-88A7-4D27-A0C0-8A80C4A85CAA}" srcId="{4463F07E-52F8-4321-85F4-598D7D5EDFFF}" destId="{A9A4D392-33CF-4596-A1D3-1EC431EDF093}" srcOrd="3" destOrd="0" parTransId="{0046B319-07F4-4E81-BA1C-7A35874B6F16}" sibTransId="{A562797A-2CAE-4298-A3BF-0F32878F1131}"/>
    <dgm:cxn modelId="{7255E8DA-B920-4AA6-AF1D-B4F76ED01E48}" type="presOf" srcId="{DE67C53C-AA78-4AE0-B303-EAA6B1390356}" destId="{8881AADF-DC0F-4E03-8942-91937863FCC9}" srcOrd="0" destOrd="0" presId="urn:microsoft.com/office/officeart/2005/8/layout/vList3#1"/>
    <dgm:cxn modelId="{941303FA-5B9D-4708-A879-3827274056E0}" type="presOf" srcId="{4463F07E-52F8-4321-85F4-598D7D5EDFFF}" destId="{C3601DB8-1E2E-4BB6-967B-BF78520B785A}" srcOrd="0" destOrd="0" presId="urn:microsoft.com/office/officeart/2005/8/layout/vList3#1"/>
    <dgm:cxn modelId="{A7B97296-E7DF-4103-BF99-8A167C382D1D}" type="presParOf" srcId="{C3601DB8-1E2E-4BB6-967B-BF78520B785A}" destId="{9B7E8492-367C-44A8-B1AE-8A4E207055CD}" srcOrd="0" destOrd="0" presId="urn:microsoft.com/office/officeart/2005/8/layout/vList3#1"/>
    <dgm:cxn modelId="{1B0DC86B-64D4-41DA-B1E9-02028C0FEA95}" type="presParOf" srcId="{9B7E8492-367C-44A8-B1AE-8A4E207055CD}" destId="{6600D61A-7BB1-4DC2-A235-D5A432D16DAF}" srcOrd="0" destOrd="0" presId="urn:microsoft.com/office/officeart/2005/8/layout/vList3#1"/>
    <dgm:cxn modelId="{A7B25EE2-8773-47E1-B74D-B0F3C2EC041E}" type="presParOf" srcId="{9B7E8492-367C-44A8-B1AE-8A4E207055CD}" destId="{EB862B0F-4703-42A1-8EC0-16618E902DC1}" srcOrd="1" destOrd="0" presId="urn:microsoft.com/office/officeart/2005/8/layout/vList3#1"/>
    <dgm:cxn modelId="{0CF8B52D-258E-4F2D-892E-B9FB276AA06A}" type="presParOf" srcId="{C3601DB8-1E2E-4BB6-967B-BF78520B785A}" destId="{43679D36-AE70-48D1-9E0D-50D287356F48}" srcOrd="1" destOrd="0" presId="urn:microsoft.com/office/officeart/2005/8/layout/vList3#1"/>
    <dgm:cxn modelId="{4E897607-DD07-4040-ACAB-0CB78392651D}" type="presParOf" srcId="{C3601DB8-1E2E-4BB6-967B-BF78520B785A}" destId="{58437FFF-4D98-4402-B517-016408A8355B}" srcOrd="2" destOrd="0" presId="urn:microsoft.com/office/officeart/2005/8/layout/vList3#1"/>
    <dgm:cxn modelId="{0DCD5493-3C57-484A-AFCB-6C576EAF20C0}" type="presParOf" srcId="{58437FFF-4D98-4402-B517-016408A8355B}" destId="{90CFA15C-3360-48BD-89F3-FB5A66DA3B89}" srcOrd="0" destOrd="0" presId="urn:microsoft.com/office/officeart/2005/8/layout/vList3#1"/>
    <dgm:cxn modelId="{5CCCAC62-6B15-4F49-890E-B58294AC39F6}" type="presParOf" srcId="{58437FFF-4D98-4402-B517-016408A8355B}" destId="{553C59C8-5A31-4505-9504-232730474F40}" srcOrd="1" destOrd="0" presId="urn:microsoft.com/office/officeart/2005/8/layout/vList3#1"/>
    <dgm:cxn modelId="{939C5508-691C-4DB0-BAC5-1113F3EC2CE0}" type="presParOf" srcId="{C3601DB8-1E2E-4BB6-967B-BF78520B785A}" destId="{DEB07AC9-07BB-4C83-A883-E5AA9F3E15C0}" srcOrd="3" destOrd="0" presId="urn:microsoft.com/office/officeart/2005/8/layout/vList3#1"/>
    <dgm:cxn modelId="{A03534F1-CE00-4C7E-B173-691A717B80C0}" type="presParOf" srcId="{C3601DB8-1E2E-4BB6-967B-BF78520B785A}" destId="{2F5B5EAE-4D1E-4E38-B7EB-11EACFA147A2}" srcOrd="4" destOrd="0" presId="urn:microsoft.com/office/officeart/2005/8/layout/vList3#1"/>
    <dgm:cxn modelId="{12F99392-3D2E-4F31-8A63-3037747A94C9}" type="presParOf" srcId="{2F5B5EAE-4D1E-4E38-B7EB-11EACFA147A2}" destId="{48DCF56D-13E9-431B-A7A8-3A71B9E7B15D}" srcOrd="0" destOrd="0" presId="urn:microsoft.com/office/officeart/2005/8/layout/vList3#1"/>
    <dgm:cxn modelId="{91C209C5-F30F-4857-A879-81B0B6D35D77}" type="presParOf" srcId="{2F5B5EAE-4D1E-4E38-B7EB-11EACFA147A2}" destId="{8881AADF-DC0F-4E03-8942-91937863FCC9}" srcOrd="1" destOrd="0" presId="urn:microsoft.com/office/officeart/2005/8/layout/vList3#1"/>
    <dgm:cxn modelId="{E0550485-2FB5-4836-B10D-8CF3C1A0700D}" type="presParOf" srcId="{C3601DB8-1E2E-4BB6-967B-BF78520B785A}" destId="{08A8184E-69ED-46EC-BE98-542CBF1FEC59}" srcOrd="5" destOrd="0" presId="urn:microsoft.com/office/officeart/2005/8/layout/vList3#1"/>
    <dgm:cxn modelId="{E89ABFCA-3C4B-42F2-9C30-2486E6CF5060}" type="presParOf" srcId="{C3601DB8-1E2E-4BB6-967B-BF78520B785A}" destId="{51EDDD26-98FB-432C-8349-F18E2B4757A6}" srcOrd="6" destOrd="0" presId="urn:microsoft.com/office/officeart/2005/8/layout/vList3#1"/>
    <dgm:cxn modelId="{A043EC3D-BD09-4D0F-8DC2-E38118F52ED2}" type="presParOf" srcId="{51EDDD26-98FB-432C-8349-F18E2B4757A6}" destId="{6AC3F620-EEF7-4044-B4CC-122F260732B7}" srcOrd="0" destOrd="0" presId="urn:microsoft.com/office/officeart/2005/8/layout/vList3#1"/>
    <dgm:cxn modelId="{1BFBB8DD-6545-40E0-BB73-6D7E486BF47C}" type="presParOf" srcId="{51EDDD26-98FB-432C-8349-F18E2B4757A6}" destId="{71E495E8-098F-42EF-9C67-1E5DE9B34C57}" srcOrd="1" destOrd="0" presId="urn:microsoft.com/office/officeart/2005/8/layout/vList3#1"/>
    <dgm:cxn modelId="{7B6BFD7C-D54F-492A-BC10-7DBE6EF9FCCF}" type="presParOf" srcId="{C3601DB8-1E2E-4BB6-967B-BF78520B785A}" destId="{175766FF-0007-4BD2-B7E3-15E6E8E8E037}" srcOrd="7" destOrd="0" presId="urn:microsoft.com/office/officeart/2005/8/layout/vList3#1"/>
    <dgm:cxn modelId="{EEFA011E-DB3D-4D20-AEFE-9ECCC3087AA8}" type="presParOf" srcId="{C3601DB8-1E2E-4BB6-967B-BF78520B785A}" destId="{4F8D0BB5-8992-4F1D-9FB0-ABEDFF1BAB90}" srcOrd="8" destOrd="0" presId="urn:microsoft.com/office/officeart/2005/8/layout/vList3#1"/>
    <dgm:cxn modelId="{E436A662-0889-42F5-86D9-3CB9D4730662}" type="presParOf" srcId="{4F8D0BB5-8992-4F1D-9FB0-ABEDFF1BAB90}" destId="{BFECE669-4DCA-438F-8E04-D7EB7619CF23}" srcOrd="0" destOrd="0" presId="urn:microsoft.com/office/officeart/2005/8/layout/vList3#1"/>
    <dgm:cxn modelId="{8634E0AC-B794-4879-BBD9-B9924317FB18}" type="presParOf" srcId="{4F8D0BB5-8992-4F1D-9FB0-ABEDFF1BAB90}" destId="{9A922974-E05A-450B-B489-59F8D3E61C4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3F07E-52F8-4321-85F4-598D7D5EDFF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FDBB6B9-5170-4A85-AB71-CF817CD257D8}">
      <dgm:prSet phldrT="[文本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zh-CN" altLang="en-US" sz="1800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rPr>
            <a:t> 研究背景及意义</a:t>
          </a:r>
          <a:endParaRPr lang="zh-CN" altLang="en-US" sz="1800" b="1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</a:endParaRPr>
        </a:p>
      </dgm:t>
    </dgm:pt>
    <dgm:pt modelId="{50956093-CD2D-43AA-86D4-1F5E0570AA07}" cxnId="{DAF30CBA-BF89-40F7-9D3E-975F4D2FA38C}" type="parTrans">
      <dgm:prSet/>
      <dgm:spPr/>
      <dgm:t>
        <a:bodyPr/>
        <a:lstStyle/>
        <a:p>
          <a:endParaRPr lang="zh-CN" altLang="en-US"/>
        </a:p>
      </dgm:t>
    </dgm:pt>
    <dgm:pt modelId="{5A358075-F933-4DB0-BF44-8715C887ED51}" cxnId="{DAF30CBA-BF89-40F7-9D3E-975F4D2FA38C}" type="sibTrans">
      <dgm:prSet/>
      <dgm:spPr/>
      <dgm:t>
        <a:bodyPr/>
        <a:lstStyle/>
        <a:p>
          <a:endParaRPr lang="zh-CN" altLang="en-US"/>
        </a:p>
      </dgm:t>
    </dgm:pt>
    <dgm:pt modelId="{2FC7423E-9761-468F-937B-8CCD658D6B04}">
      <dgm:prSet phldrT="[文本]" custT="1"/>
      <dgm:spPr>
        <a:solidFill>
          <a:schemeClr val="accent1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zh-CN" altLang="en-US" sz="1400" b="1" kern="1200" dirty="0">
              <a:solidFill>
                <a:schemeClr val="tx1"/>
              </a:solidFill>
            </a:rPr>
            <a:t>  </a:t>
          </a:r>
          <a:r>
            <a:rPr lang="zh-CN" altLang="en-US" sz="1800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rPr>
            <a:t>新型集热管的介绍</a:t>
          </a:r>
          <a:endParaRPr lang="zh-CN" altLang="en-US" sz="2000" b="1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</a:endParaRPr>
        </a:p>
      </dgm:t>
    </dgm:pt>
    <dgm:pt modelId="{572C4A4C-493D-4CCA-965D-B5BC64906E86}" cxnId="{8D11C971-29C5-4237-8E78-845B993C9EBB}" type="sibTrans">
      <dgm:prSet/>
      <dgm:spPr/>
      <dgm:t>
        <a:bodyPr/>
        <a:lstStyle/>
        <a:p>
          <a:endParaRPr lang="zh-CN" altLang="en-US"/>
        </a:p>
      </dgm:t>
    </dgm:pt>
    <dgm:pt modelId="{0494ED9F-D9C7-4835-9C89-2A567C75E80D}" cxnId="{8D11C971-29C5-4237-8E78-845B993C9EBB}" type="parTrans">
      <dgm:prSet/>
      <dgm:spPr/>
      <dgm:t>
        <a:bodyPr/>
        <a:lstStyle/>
        <a:p>
          <a:endParaRPr lang="zh-CN" altLang="en-US"/>
        </a:p>
      </dgm:t>
    </dgm:pt>
    <dgm:pt modelId="{DE67C53C-AA78-4AE0-B303-EAA6B139035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000" b="1" kern="1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rPr>
            <a:t>梯级聚光集热系统介绍</a:t>
          </a:r>
        </a:p>
      </dgm:t>
    </dgm:pt>
    <dgm:pt modelId="{7F7CC0E6-9D55-4CE0-8089-82B909DEA095}" cxnId="{987CDF35-8DF9-4ADF-9B43-4AB60A662720}" type="parTrans">
      <dgm:prSet/>
      <dgm:spPr/>
      <dgm:t>
        <a:bodyPr/>
        <a:lstStyle/>
        <a:p>
          <a:endParaRPr lang="zh-CN" altLang="en-US"/>
        </a:p>
      </dgm:t>
    </dgm:pt>
    <dgm:pt modelId="{CD88F298-7C14-41EB-89DC-45423ABC645A}" cxnId="{987CDF35-8DF9-4ADF-9B43-4AB60A662720}" type="sibTrans">
      <dgm:prSet/>
      <dgm:spPr/>
      <dgm:t>
        <a:bodyPr/>
        <a:lstStyle/>
        <a:p>
          <a:endParaRPr lang="zh-CN" altLang="en-US"/>
        </a:p>
      </dgm:t>
    </dgm:pt>
    <dgm:pt modelId="{A9A4D392-33CF-4596-A1D3-1EC431EDF09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zh-CN" sz="1900" b="1" dirty="0">
              <a:solidFill>
                <a:schemeClr val="tx1"/>
              </a:solidFill>
            </a:rPr>
            <a:t>   </a:t>
          </a:r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构建的电站算例计算</a:t>
          </a:r>
          <a:endParaRPr lang="zh-CN" altLang="zh-CN" sz="1800" b="1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sym typeface="微软雅黑" panose="020B0503020204020204" pitchFamily="34" charset="-122"/>
          </a:endParaRPr>
        </a:p>
      </dgm:t>
    </dgm:pt>
    <dgm:pt modelId="{0046B319-07F4-4E81-BA1C-7A35874B6F16}" cxnId="{62C4CEBA-88A7-4D27-A0C0-8A80C4A85CAA}" type="parTrans">
      <dgm:prSet/>
      <dgm:spPr/>
      <dgm:t>
        <a:bodyPr/>
        <a:lstStyle/>
        <a:p>
          <a:endParaRPr lang="zh-CN" altLang="en-US"/>
        </a:p>
      </dgm:t>
    </dgm:pt>
    <dgm:pt modelId="{A562797A-2CAE-4298-A3BF-0F32878F1131}" cxnId="{62C4CEBA-88A7-4D27-A0C0-8A80C4A85CAA}" type="sibTrans">
      <dgm:prSet/>
      <dgm:spPr/>
      <dgm:t>
        <a:bodyPr/>
        <a:lstStyle/>
        <a:p>
          <a:endParaRPr lang="zh-CN" altLang="en-US"/>
        </a:p>
      </dgm:t>
    </dgm:pt>
    <dgm:pt modelId="{3666E45D-B5A1-4E7E-B7B3-36301B477FC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rPr>
            <a:t>成果</a:t>
          </a:r>
        </a:p>
      </dgm:t>
    </dgm:pt>
    <dgm:pt modelId="{0937DFBC-3BB9-4F51-A616-F086D4F8AFAD}" cxnId="{E743C695-81ED-4C68-B398-49770DDCFF2C}" type="parTrans">
      <dgm:prSet/>
      <dgm:spPr/>
      <dgm:t>
        <a:bodyPr/>
        <a:lstStyle/>
        <a:p>
          <a:endParaRPr lang="zh-CN" altLang="en-US"/>
        </a:p>
      </dgm:t>
    </dgm:pt>
    <dgm:pt modelId="{EA159CB6-DA74-4FBB-93D0-EF30E8F3C2A2}" cxnId="{E743C695-81ED-4C68-B398-49770DDCFF2C}" type="sibTrans">
      <dgm:prSet/>
      <dgm:spPr/>
      <dgm:t>
        <a:bodyPr/>
        <a:lstStyle/>
        <a:p>
          <a:endParaRPr lang="zh-CN" altLang="en-US"/>
        </a:p>
      </dgm:t>
    </dgm:pt>
    <dgm:pt modelId="{C3601DB8-1E2E-4BB6-967B-BF78520B785A}" type="pres">
      <dgm:prSet presAssocID="{4463F07E-52F8-4321-85F4-598D7D5EDFFF}" presName="linearFlow" presStyleCnt="0">
        <dgm:presLayoutVars>
          <dgm:dir/>
          <dgm:resizeHandles val="exact"/>
        </dgm:presLayoutVars>
      </dgm:prSet>
      <dgm:spPr/>
    </dgm:pt>
    <dgm:pt modelId="{9B7E8492-367C-44A8-B1AE-8A4E207055CD}" type="pres">
      <dgm:prSet presAssocID="{EFDBB6B9-5170-4A85-AB71-CF817CD257D8}" presName="composite" presStyleCnt="0"/>
      <dgm:spPr/>
    </dgm:pt>
    <dgm:pt modelId="{6600D61A-7BB1-4DC2-A235-D5A432D16DAF}" type="pres">
      <dgm:prSet presAssocID="{EFDBB6B9-5170-4A85-AB71-CF817CD257D8}" presName="imgShp" presStyleLbl="fgImgPlace1" presStyleIdx="0" presStyleCnt="5"/>
      <dgm:spPr>
        <a:solidFill>
          <a:schemeClr val="accent4">
            <a:lumMod val="50000"/>
          </a:schemeClr>
        </a:solidFill>
      </dgm:spPr>
    </dgm:pt>
    <dgm:pt modelId="{EB862B0F-4703-42A1-8EC0-16618E902DC1}" type="pres">
      <dgm:prSet presAssocID="{EFDBB6B9-5170-4A85-AB71-CF817CD257D8}" presName="txShp" presStyleLbl="node1" presStyleIdx="0" presStyleCnt="5" custScaleX="113596">
        <dgm:presLayoutVars>
          <dgm:bulletEnabled val="1"/>
        </dgm:presLayoutVars>
      </dgm:prSet>
      <dgm:spPr/>
    </dgm:pt>
    <dgm:pt modelId="{43679D36-AE70-48D1-9E0D-50D287356F48}" type="pres">
      <dgm:prSet presAssocID="{5A358075-F933-4DB0-BF44-8715C887ED51}" presName="spacing" presStyleCnt="0"/>
      <dgm:spPr/>
    </dgm:pt>
    <dgm:pt modelId="{58437FFF-4D98-4402-B517-016408A8355B}" type="pres">
      <dgm:prSet presAssocID="{2FC7423E-9761-468F-937B-8CCD658D6B04}" presName="composite" presStyleCnt="0"/>
      <dgm:spPr/>
    </dgm:pt>
    <dgm:pt modelId="{90CFA15C-3360-48BD-89F3-FB5A66DA3B89}" type="pres">
      <dgm:prSet presAssocID="{2FC7423E-9761-468F-937B-8CCD658D6B04}" presName="imgShp" presStyleLbl="fgImgPlace1" presStyleIdx="1" presStyleCnt="5"/>
      <dgm:spPr>
        <a:solidFill>
          <a:schemeClr val="accent2">
            <a:lumMod val="75000"/>
          </a:schemeClr>
        </a:solidFill>
      </dgm:spPr>
    </dgm:pt>
    <dgm:pt modelId="{553C59C8-5A31-4505-9504-232730474F40}" type="pres">
      <dgm:prSet presAssocID="{2FC7423E-9761-468F-937B-8CCD658D6B04}" presName="txShp" presStyleLbl="node1" presStyleIdx="1" presStyleCnt="5" custScaleX="114107">
        <dgm:presLayoutVars>
          <dgm:bulletEnabled val="1"/>
        </dgm:presLayoutVars>
      </dgm:prSet>
      <dgm:spPr/>
    </dgm:pt>
    <dgm:pt modelId="{DEB07AC9-07BB-4C83-A883-E5AA9F3E15C0}" type="pres">
      <dgm:prSet presAssocID="{572C4A4C-493D-4CCA-965D-B5BC64906E86}" presName="spacing" presStyleCnt="0"/>
      <dgm:spPr/>
    </dgm:pt>
    <dgm:pt modelId="{2F5B5EAE-4D1E-4E38-B7EB-11EACFA147A2}" type="pres">
      <dgm:prSet presAssocID="{DE67C53C-AA78-4AE0-B303-EAA6B1390356}" presName="composite" presStyleCnt="0"/>
      <dgm:spPr/>
    </dgm:pt>
    <dgm:pt modelId="{48DCF56D-13E9-431B-A7A8-3A71B9E7B15D}" type="pres">
      <dgm:prSet presAssocID="{DE67C53C-AA78-4AE0-B303-EAA6B1390356}" presName="imgShp" presStyleLbl="fgImgPlace1" presStyleIdx="2" presStyleCnt="5" custScaleX="104031" custScaleY="106643"/>
      <dgm:spPr>
        <a:solidFill>
          <a:schemeClr val="accent1">
            <a:lumMod val="75000"/>
          </a:schemeClr>
        </a:solidFill>
      </dgm:spPr>
    </dgm:pt>
    <dgm:pt modelId="{8881AADF-DC0F-4E03-8942-91937863FCC9}" type="pres">
      <dgm:prSet presAssocID="{DE67C53C-AA78-4AE0-B303-EAA6B1390356}" presName="txShp" presStyleLbl="node1" presStyleIdx="2" presStyleCnt="5" custScaleX="114111">
        <dgm:presLayoutVars>
          <dgm:bulletEnabled val="1"/>
        </dgm:presLayoutVars>
      </dgm:prSet>
      <dgm:spPr/>
    </dgm:pt>
    <dgm:pt modelId="{08A8184E-69ED-46EC-BE98-542CBF1FEC59}" type="pres">
      <dgm:prSet presAssocID="{CD88F298-7C14-41EB-89DC-45423ABC645A}" presName="spacing" presStyleCnt="0"/>
      <dgm:spPr/>
    </dgm:pt>
    <dgm:pt modelId="{51EDDD26-98FB-432C-8349-F18E2B4757A6}" type="pres">
      <dgm:prSet presAssocID="{A9A4D392-33CF-4596-A1D3-1EC431EDF093}" presName="composite" presStyleCnt="0"/>
      <dgm:spPr/>
    </dgm:pt>
    <dgm:pt modelId="{6AC3F620-EEF7-4044-B4CC-122F260732B7}" type="pres">
      <dgm:prSet presAssocID="{A9A4D392-33CF-4596-A1D3-1EC431EDF093}" presName="imgShp" presStyleLbl="fgImgPlace1" presStyleIdx="3" presStyleCnt="5" custScaleX="100757" custScaleY="96898" custLinFactNeighborX="-7834" custLinFactNeighborY="-5223"/>
      <dgm:spPr>
        <a:solidFill>
          <a:schemeClr val="accent1">
            <a:lumMod val="75000"/>
          </a:schemeClr>
        </a:solidFill>
      </dgm:spPr>
    </dgm:pt>
    <dgm:pt modelId="{71E495E8-098F-42EF-9C67-1E5DE9B34C57}" type="pres">
      <dgm:prSet presAssocID="{A9A4D392-33CF-4596-A1D3-1EC431EDF093}" presName="txShp" presStyleLbl="node1" presStyleIdx="3" presStyleCnt="5" custScaleX="113111">
        <dgm:presLayoutVars>
          <dgm:bulletEnabled val="1"/>
        </dgm:presLayoutVars>
      </dgm:prSet>
      <dgm:spPr/>
    </dgm:pt>
    <dgm:pt modelId="{175766FF-0007-4BD2-B7E3-15E6E8E8E037}" type="pres">
      <dgm:prSet presAssocID="{A562797A-2CAE-4298-A3BF-0F32878F1131}" presName="spacing" presStyleCnt="0"/>
      <dgm:spPr/>
    </dgm:pt>
    <dgm:pt modelId="{4F8D0BB5-8992-4F1D-9FB0-ABEDFF1BAB90}" type="pres">
      <dgm:prSet presAssocID="{3666E45D-B5A1-4E7E-B7B3-36301B477FC2}" presName="composite" presStyleCnt="0"/>
      <dgm:spPr/>
    </dgm:pt>
    <dgm:pt modelId="{BFECE669-4DCA-438F-8E04-D7EB7619CF23}" type="pres">
      <dgm:prSet presAssocID="{3666E45D-B5A1-4E7E-B7B3-36301B477FC2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A922974-E05A-450B-B489-59F8D3E61C49}" type="pres">
      <dgm:prSet presAssocID="{3666E45D-B5A1-4E7E-B7B3-36301B477FC2}" presName="txShp" presStyleLbl="node1" presStyleIdx="4" presStyleCnt="5" custScaleX="114497">
        <dgm:presLayoutVars>
          <dgm:bulletEnabled val="1"/>
        </dgm:presLayoutVars>
      </dgm:prSet>
      <dgm:spPr/>
    </dgm:pt>
  </dgm:ptLst>
  <dgm:cxnLst>
    <dgm:cxn modelId="{D233E809-9059-4427-A1A8-0C2710BFBFE2}" type="presOf" srcId="{A9A4D392-33CF-4596-A1D3-1EC431EDF093}" destId="{71E495E8-098F-42EF-9C67-1E5DE9B34C57}" srcOrd="0" destOrd="0" presId="urn:microsoft.com/office/officeart/2005/8/layout/vList3#1"/>
    <dgm:cxn modelId="{CDAF5A26-4710-4994-BC9B-E0B74FAB125F}" type="presOf" srcId="{2FC7423E-9761-468F-937B-8CCD658D6B04}" destId="{553C59C8-5A31-4505-9504-232730474F40}" srcOrd="0" destOrd="0" presId="urn:microsoft.com/office/officeart/2005/8/layout/vList3#1"/>
    <dgm:cxn modelId="{987CDF35-8DF9-4ADF-9B43-4AB60A662720}" srcId="{4463F07E-52F8-4321-85F4-598D7D5EDFFF}" destId="{DE67C53C-AA78-4AE0-B303-EAA6B1390356}" srcOrd="2" destOrd="0" parTransId="{7F7CC0E6-9D55-4CE0-8089-82B909DEA095}" sibTransId="{CD88F298-7C14-41EB-89DC-45423ABC645A}"/>
    <dgm:cxn modelId="{048FAE48-BCE9-4214-9986-DBFCD3D51E60}" type="presOf" srcId="{EFDBB6B9-5170-4A85-AB71-CF817CD257D8}" destId="{EB862B0F-4703-42A1-8EC0-16618E902DC1}" srcOrd="0" destOrd="0" presId="urn:microsoft.com/office/officeart/2005/8/layout/vList3#1"/>
    <dgm:cxn modelId="{3B1F8069-4958-49D7-8C52-E188CCCD98CF}" type="presOf" srcId="{3666E45D-B5A1-4E7E-B7B3-36301B477FC2}" destId="{9A922974-E05A-450B-B489-59F8D3E61C49}" srcOrd="0" destOrd="0" presId="urn:microsoft.com/office/officeart/2005/8/layout/vList3#1"/>
    <dgm:cxn modelId="{8D11C971-29C5-4237-8E78-845B993C9EBB}" srcId="{4463F07E-52F8-4321-85F4-598D7D5EDFFF}" destId="{2FC7423E-9761-468F-937B-8CCD658D6B04}" srcOrd="1" destOrd="0" parTransId="{0494ED9F-D9C7-4835-9C89-2A567C75E80D}" sibTransId="{572C4A4C-493D-4CCA-965D-B5BC64906E86}"/>
    <dgm:cxn modelId="{E743C695-81ED-4C68-B398-49770DDCFF2C}" srcId="{4463F07E-52F8-4321-85F4-598D7D5EDFFF}" destId="{3666E45D-B5A1-4E7E-B7B3-36301B477FC2}" srcOrd="4" destOrd="0" parTransId="{0937DFBC-3BB9-4F51-A616-F086D4F8AFAD}" sibTransId="{EA159CB6-DA74-4FBB-93D0-EF30E8F3C2A2}"/>
    <dgm:cxn modelId="{DAF30CBA-BF89-40F7-9D3E-975F4D2FA38C}" srcId="{4463F07E-52F8-4321-85F4-598D7D5EDFFF}" destId="{EFDBB6B9-5170-4A85-AB71-CF817CD257D8}" srcOrd="0" destOrd="0" parTransId="{50956093-CD2D-43AA-86D4-1F5E0570AA07}" sibTransId="{5A358075-F933-4DB0-BF44-8715C887ED51}"/>
    <dgm:cxn modelId="{62C4CEBA-88A7-4D27-A0C0-8A80C4A85CAA}" srcId="{4463F07E-52F8-4321-85F4-598D7D5EDFFF}" destId="{A9A4D392-33CF-4596-A1D3-1EC431EDF093}" srcOrd="3" destOrd="0" parTransId="{0046B319-07F4-4E81-BA1C-7A35874B6F16}" sibTransId="{A562797A-2CAE-4298-A3BF-0F32878F1131}"/>
    <dgm:cxn modelId="{7255E8DA-B920-4AA6-AF1D-B4F76ED01E48}" type="presOf" srcId="{DE67C53C-AA78-4AE0-B303-EAA6B1390356}" destId="{8881AADF-DC0F-4E03-8942-91937863FCC9}" srcOrd="0" destOrd="0" presId="urn:microsoft.com/office/officeart/2005/8/layout/vList3#1"/>
    <dgm:cxn modelId="{941303FA-5B9D-4708-A879-3827274056E0}" type="presOf" srcId="{4463F07E-52F8-4321-85F4-598D7D5EDFFF}" destId="{C3601DB8-1E2E-4BB6-967B-BF78520B785A}" srcOrd="0" destOrd="0" presId="urn:microsoft.com/office/officeart/2005/8/layout/vList3#1"/>
    <dgm:cxn modelId="{A7B97296-E7DF-4103-BF99-8A167C382D1D}" type="presParOf" srcId="{C3601DB8-1E2E-4BB6-967B-BF78520B785A}" destId="{9B7E8492-367C-44A8-B1AE-8A4E207055CD}" srcOrd="0" destOrd="0" presId="urn:microsoft.com/office/officeart/2005/8/layout/vList3#1"/>
    <dgm:cxn modelId="{1B0DC86B-64D4-41DA-B1E9-02028C0FEA95}" type="presParOf" srcId="{9B7E8492-367C-44A8-B1AE-8A4E207055CD}" destId="{6600D61A-7BB1-4DC2-A235-D5A432D16DAF}" srcOrd="0" destOrd="0" presId="urn:microsoft.com/office/officeart/2005/8/layout/vList3#1"/>
    <dgm:cxn modelId="{A7B25EE2-8773-47E1-B74D-B0F3C2EC041E}" type="presParOf" srcId="{9B7E8492-367C-44A8-B1AE-8A4E207055CD}" destId="{EB862B0F-4703-42A1-8EC0-16618E902DC1}" srcOrd="1" destOrd="0" presId="urn:microsoft.com/office/officeart/2005/8/layout/vList3#1"/>
    <dgm:cxn modelId="{0CF8B52D-258E-4F2D-892E-B9FB276AA06A}" type="presParOf" srcId="{C3601DB8-1E2E-4BB6-967B-BF78520B785A}" destId="{43679D36-AE70-48D1-9E0D-50D287356F48}" srcOrd="1" destOrd="0" presId="urn:microsoft.com/office/officeart/2005/8/layout/vList3#1"/>
    <dgm:cxn modelId="{4E897607-DD07-4040-ACAB-0CB78392651D}" type="presParOf" srcId="{C3601DB8-1E2E-4BB6-967B-BF78520B785A}" destId="{58437FFF-4D98-4402-B517-016408A8355B}" srcOrd="2" destOrd="0" presId="urn:microsoft.com/office/officeart/2005/8/layout/vList3#1"/>
    <dgm:cxn modelId="{0DCD5493-3C57-484A-AFCB-6C576EAF20C0}" type="presParOf" srcId="{58437FFF-4D98-4402-B517-016408A8355B}" destId="{90CFA15C-3360-48BD-89F3-FB5A66DA3B89}" srcOrd="0" destOrd="0" presId="urn:microsoft.com/office/officeart/2005/8/layout/vList3#1"/>
    <dgm:cxn modelId="{5CCCAC62-6B15-4F49-890E-B58294AC39F6}" type="presParOf" srcId="{58437FFF-4D98-4402-B517-016408A8355B}" destId="{553C59C8-5A31-4505-9504-232730474F40}" srcOrd="1" destOrd="0" presId="urn:microsoft.com/office/officeart/2005/8/layout/vList3#1"/>
    <dgm:cxn modelId="{939C5508-691C-4DB0-BAC5-1113F3EC2CE0}" type="presParOf" srcId="{C3601DB8-1E2E-4BB6-967B-BF78520B785A}" destId="{DEB07AC9-07BB-4C83-A883-E5AA9F3E15C0}" srcOrd="3" destOrd="0" presId="urn:microsoft.com/office/officeart/2005/8/layout/vList3#1"/>
    <dgm:cxn modelId="{A03534F1-CE00-4C7E-B173-691A717B80C0}" type="presParOf" srcId="{C3601DB8-1E2E-4BB6-967B-BF78520B785A}" destId="{2F5B5EAE-4D1E-4E38-B7EB-11EACFA147A2}" srcOrd="4" destOrd="0" presId="urn:microsoft.com/office/officeart/2005/8/layout/vList3#1"/>
    <dgm:cxn modelId="{12F99392-3D2E-4F31-8A63-3037747A94C9}" type="presParOf" srcId="{2F5B5EAE-4D1E-4E38-B7EB-11EACFA147A2}" destId="{48DCF56D-13E9-431B-A7A8-3A71B9E7B15D}" srcOrd="0" destOrd="0" presId="urn:microsoft.com/office/officeart/2005/8/layout/vList3#1"/>
    <dgm:cxn modelId="{91C209C5-F30F-4857-A879-81B0B6D35D77}" type="presParOf" srcId="{2F5B5EAE-4D1E-4E38-B7EB-11EACFA147A2}" destId="{8881AADF-DC0F-4E03-8942-91937863FCC9}" srcOrd="1" destOrd="0" presId="urn:microsoft.com/office/officeart/2005/8/layout/vList3#1"/>
    <dgm:cxn modelId="{E0550485-2FB5-4836-B10D-8CF3C1A0700D}" type="presParOf" srcId="{C3601DB8-1E2E-4BB6-967B-BF78520B785A}" destId="{08A8184E-69ED-46EC-BE98-542CBF1FEC59}" srcOrd="5" destOrd="0" presId="urn:microsoft.com/office/officeart/2005/8/layout/vList3#1"/>
    <dgm:cxn modelId="{E89ABFCA-3C4B-42F2-9C30-2486E6CF5060}" type="presParOf" srcId="{C3601DB8-1E2E-4BB6-967B-BF78520B785A}" destId="{51EDDD26-98FB-432C-8349-F18E2B4757A6}" srcOrd="6" destOrd="0" presId="urn:microsoft.com/office/officeart/2005/8/layout/vList3#1"/>
    <dgm:cxn modelId="{A043EC3D-BD09-4D0F-8DC2-E38118F52ED2}" type="presParOf" srcId="{51EDDD26-98FB-432C-8349-F18E2B4757A6}" destId="{6AC3F620-EEF7-4044-B4CC-122F260732B7}" srcOrd="0" destOrd="0" presId="urn:microsoft.com/office/officeart/2005/8/layout/vList3#1"/>
    <dgm:cxn modelId="{1BFBB8DD-6545-40E0-BB73-6D7E486BF47C}" type="presParOf" srcId="{51EDDD26-98FB-432C-8349-F18E2B4757A6}" destId="{71E495E8-098F-42EF-9C67-1E5DE9B34C57}" srcOrd="1" destOrd="0" presId="urn:microsoft.com/office/officeart/2005/8/layout/vList3#1"/>
    <dgm:cxn modelId="{7B6BFD7C-D54F-492A-BC10-7DBE6EF9FCCF}" type="presParOf" srcId="{C3601DB8-1E2E-4BB6-967B-BF78520B785A}" destId="{175766FF-0007-4BD2-B7E3-15E6E8E8E037}" srcOrd="7" destOrd="0" presId="urn:microsoft.com/office/officeart/2005/8/layout/vList3#1"/>
    <dgm:cxn modelId="{EEFA011E-DB3D-4D20-AEFE-9ECCC3087AA8}" type="presParOf" srcId="{C3601DB8-1E2E-4BB6-967B-BF78520B785A}" destId="{4F8D0BB5-8992-4F1D-9FB0-ABEDFF1BAB90}" srcOrd="8" destOrd="0" presId="urn:microsoft.com/office/officeart/2005/8/layout/vList3#1"/>
    <dgm:cxn modelId="{E436A662-0889-42F5-86D9-3CB9D4730662}" type="presParOf" srcId="{4F8D0BB5-8992-4F1D-9FB0-ABEDFF1BAB90}" destId="{BFECE669-4DCA-438F-8E04-D7EB7619CF23}" srcOrd="0" destOrd="0" presId="urn:microsoft.com/office/officeart/2005/8/layout/vList3#1"/>
    <dgm:cxn modelId="{8634E0AC-B794-4879-BBD9-B9924317FB18}" type="presParOf" srcId="{4F8D0BB5-8992-4F1D-9FB0-ABEDFF1BAB90}" destId="{9A922974-E05A-450B-B489-59F8D3E61C4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63F07E-52F8-4321-85F4-598D7D5EDFF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FDBB6B9-5170-4A85-AB71-CF817CD257D8}">
      <dgm:prSet phldrT="[文本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zh-CN" altLang="en-US" sz="1800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rPr>
            <a:t> 研究背景及意义</a:t>
          </a:r>
          <a:endParaRPr lang="zh-CN" altLang="en-US" sz="1800" b="1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</a:endParaRPr>
        </a:p>
      </dgm:t>
    </dgm:pt>
    <dgm:pt modelId="{50956093-CD2D-43AA-86D4-1F5E0570AA07}" cxnId="{DAF30CBA-BF89-40F7-9D3E-975F4D2FA38C}" type="parTrans">
      <dgm:prSet/>
      <dgm:spPr/>
      <dgm:t>
        <a:bodyPr/>
        <a:lstStyle/>
        <a:p>
          <a:endParaRPr lang="zh-CN" altLang="en-US"/>
        </a:p>
      </dgm:t>
    </dgm:pt>
    <dgm:pt modelId="{5A358075-F933-4DB0-BF44-8715C887ED51}" cxnId="{DAF30CBA-BF89-40F7-9D3E-975F4D2FA38C}" type="sibTrans">
      <dgm:prSet/>
      <dgm:spPr/>
      <dgm:t>
        <a:bodyPr/>
        <a:lstStyle/>
        <a:p>
          <a:endParaRPr lang="zh-CN" altLang="en-US"/>
        </a:p>
      </dgm:t>
    </dgm:pt>
    <dgm:pt modelId="{2FC7423E-9761-468F-937B-8CCD658D6B04}">
      <dgm:prSet phldrT="[文本]" custT="1"/>
      <dgm:spPr>
        <a:solidFill>
          <a:schemeClr val="accent1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zh-CN" altLang="en-US" sz="1400" b="1" kern="1200" dirty="0">
              <a:solidFill>
                <a:schemeClr val="tx1"/>
              </a:solidFill>
            </a:rPr>
            <a:t>  </a:t>
          </a:r>
          <a:r>
            <a:rPr lang="zh-CN" altLang="en-US" sz="1800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rPr>
            <a:t>新型集热管的介绍</a:t>
          </a:r>
          <a:endParaRPr lang="zh-CN" altLang="en-US" sz="2000" b="1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</a:endParaRPr>
        </a:p>
      </dgm:t>
    </dgm:pt>
    <dgm:pt modelId="{572C4A4C-493D-4CCA-965D-B5BC64906E86}" cxnId="{8D11C971-29C5-4237-8E78-845B993C9EBB}" type="sibTrans">
      <dgm:prSet/>
      <dgm:spPr/>
      <dgm:t>
        <a:bodyPr/>
        <a:lstStyle/>
        <a:p>
          <a:endParaRPr lang="zh-CN" altLang="en-US"/>
        </a:p>
      </dgm:t>
    </dgm:pt>
    <dgm:pt modelId="{0494ED9F-D9C7-4835-9C89-2A567C75E80D}" cxnId="{8D11C971-29C5-4237-8E78-845B993C9EBB}" type="parTrans">
      <dgm:prSet/>
      <dgm:spPr/>
      <dgm:t>
        <a:bodyPr/>
        <a:lstStyle/>
        <a:p>
          <a:endParaRPr lang="zh-CN" altLang="en-US"/>
        </a:p>
      </dgm:t>
    </dgm:pt>
    <dgm:pt modelId="{DE67C53C-AA78-4AE0-B303-EAA6B139035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800" b="1" kern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rPr>
            <a:t>梯级聚光集热系统介绍</a:t>
          </a:r>
        </a:p>
      </dgm:t>
    </dgm:pt>
    <dgm:pt modelId="{7F7CC0E6-9D55-4CE0-8089-82B909DEA095}" cxnId="{987CDF35-8DF9-4ADF-9B43-4AB60A662720}" type="parTrans">
      <dgm:prSet/>
      <dgm:spPr/>
      <dgm:t>
        <a:bodyPr/>
        <a:lstStyle/>
        <a:p>
          <a:endParaRPr lang="zh-CN" altLang="en-US"/>
        </a:p>
      </dgm:t>
    </dgm:pt>
    <dgm:pt modelId="{CD88F298-7C14-41EB-89DC-45423ABC645A}" cxnId="{987CDF35-8DF9-4ADF-9B43-4AB60A662720}" type="sibTrans">
      <dgm:prSet/>
      <dgm:spPr/>
      <dgm:t>
        <a:bodyPr/>
        <a:lstStyle/>
        <a:p>
          <a:endParaRPr lang="zh-CN" altLang="en-US"/>
        </a:p>
      </dgm:t>
    </dgm:pt>
    <dgm:pt modelId="{A9A4D392-33CF-4596-A1D3-1EC431EDF09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zh-CN" sz="1900" b="1" kern="1200" dirty="0">
              <a:solidFill>
                <a:schemeClr val="tx1"/>
              </a:solidFill>
            </a:rPr>
            <a:t>   </a:t>
          </a:r>
          <a:r>
            <a:rPr lang="zh-CN" altLang="en-US" sz="2000" b="1" kern="1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rPr>
            <a:t>构建的电站算例计算</a:t>
          </a:r>
          <a:endParaRPr lang="zh-CN" altLang="zh-CN" sz="2000" b="1" kern="1200" dirty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  <a:sym typeface="微软雅黑" panose="020B0503020204020204" pitchFamily="34" charset="-122"/>
          </a:endParaRPr>
        </a:p>
      </dgm:t>
    </dgm:pt>
    <dgm:pt modelId="{0046B319-07F4-4E81-BA1C-7A35874B6F16}" cxnId="{62C4CEBA-88A7-4D27-A0C0-8A80C4A85CAA}" type="parTrans">
      <dgm:prSet/>
      <dgm:spPr/>
      <dgm:t>
        <a:bodyPr/>
        <a:lstStyle/>
        <a:p>
          <a:endParaRPr lang="zh-CN" altLang="en-US"/>
        </a:p>
      </dgm:t>
    </dgm:pt>
    <dgm:pt modelId="{A562797A-2CAE-4298-A3BF-0F32878F1131}" cxnId="{62C4CEBA-88A7-4D27-A0C0-8A80C4A85CAA}" type="sibTrans">
      <dgm:prSet/>
      <dgm:spPr/>
      <dgm:t>
        <a:bodyPr/>
        <a:lstStyle/>
        <a:p>
          <a:endParaRPr lang="zh-CN" altLang="en-US"/>
        </a:p>
      </dgm:t>
    </dgm:pt>
    <dgm:pt modelId="{3666E45D-B5A1-4E7E-B7B3-36301B477FC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rPr>
            <a:t>成果</a:t>
          </a:r>
        </a:p>
      </dgm:t>
    </dgm:pt>
    <dgm:pt modelId="{0937DFBC-3BB9-4F51-A616-F086D4F8AFAD}" cxnId="{E743C695-81ED-4C68-B398-49770DDCFF2C}" type="parTrans">
      <dgm:prSet/>
      <dgm:spPr/>
      <dgm:t>
        <a:bodyPr/>
        <a:lstStyle/>
        <a:p>
          <a:endParaRPr lang="zh-CN" altLang="en-US"/>
        </a:p>
      </dgm:t>
    </dgm:pt>
    <dgm:pt modelId="{EA159CB6-DA74-4FBB-93D0-EF30E8F3C2A2}" cxnId="{E743C695-81ED-4C68-B398-49770DDCFF2C}" type="sibTrans">
      <dgm:prSet/>
      <dgm:spPr/>
      <dgm:t>
        <a:bodyPr/>
        <a:lstStyle/>
        <a:p>
          <a:endParaRPr lang="zh-CN" altLang="en-US"/>
        </a:p>
      </dgm:t>
    </dgm:pt>
    <dgm:pt modelId="{C3601DB8-1E2E-4BB6-967B-BF78520B785A}" type="pres">
      <dgm:prSet presAssocID="{4463F07E-52F8-4321-85F4-598D7D5EDFFF}" presName="linearFlow" presStyleCnt="0">
        <dgm:presLayoutVars>
          <dgm:dir/>
          <dgm:resizeHandles val="exact"/>
        </dgm:presLayoutVars>
      </dgm:prSet>
      <dgm:spPr/>
    </dgm:pt>
    <dgm:pt modelId="{9B7E8492-367C-44A8-B1AE-8A4E207055CD}" type="pres">
      <dgm:prSet presAssocID="{EFDBB6B9-5170-4A85-AB71-CF817CD257D8}" presName="composite" presStyleCnt="0"/>
      <dgm:spPr/>
    </dgm:pt>
    <dgm:pt modelId="{6600D61A-7BB1-4DC2-A235-D5A432D16DAF}" type="pres">
      <dgm:prSet presAssocID="{EFDBB6B9-5170-4A85-AB71-CF817CD257D8}" presName="imgShp" presStyleLbl="fgImgPlace1" presStyleIdx="0" presStyleCnt="5"/>
      <dgm:spPr>
        <a:solidFill>
          <a:schemeClr val="accent4">
            <a:lumMod val="50000"/>
          </a:schemeClr>
        </a:solidFill>
      </dgm:spPr>
    </dgm:pt>
    <dgm:pt modelId="{EB862B0F-4703-42A1-8EC0-16618E902DC1}" type="pres">
      <dgm:prSet presAssocID="{EFDBB6B9-5170-4A85-AB71-CF817CD257D8}" presName="txShp" presStyleLbl="node1" presStyleIdx="0" presStyleCnt="5" custScaleX="113596">
        <dgm:presLayoutVars>
          <dgm:bulletEnabled val="1"/>
        </dgm:presLayoutVars>
      </dgm:prSet>
      <dgm:spPr/>
    </dgm:pt>
    <dgm:pt modelId="{43679D36-AE70-48D1-9E0D-50D287356F48}" type="pres">
      <dgm:prSet presAssocID="{5A358075-F933-4DB0-BF44-8715C887ED51}" presName="spacing" presStyleCnt="0"/>
      <dgm:spPr/>
    </dgm:pt>
    <dgm:pt modelId="{58437FFF-4D98-4402-B517-016408A8355B}" type="pres">
      <dgm:prSet presAssocID="{2FC7423E-9761-468F-937B-8CCD658D6B04}" presName="composite" presStyleCnt="0"/>
      <dgm:spPr/>
    </dgm:pt>
    <dgm:pt modelId="{90CFA15C-3360-48BD-89F3-FB5A66DA3B89}" type="pres">
      <dgm:prSet presAssocID="{2FC7423E-9761-468F-937B-8CCD658D6B04}" presName="imgShp" presStyleLbl="fgImgPlace1" presStyleIdx="1" presStyleCnt="5"/>
      <dgm:spPr>
        <a:solidFill>
          <a:schemeClr val="accent2">
            <a:lumMod val="75000"/>
          </a:schemeClr>
        </a:solidFill>
      </dgm:spPr>
    </dgm:pt>
    <dgm:pt modelId="{553C59C8-5A31-4505-9504-232730474F40}" type="pres">
      <dgm:prSet presAssocID="{2FC7423E-9761-468F-937B-8CCD658D6B04}" presName="txShp" presStyleLbl="node1" presStyleIdx="1" presStyleCnt="5" custScaleX="114107">
        <dgm:presLayoutVars>
          <dgm:bulletEnabled val="1"/>
        </dgm:presLayoutVars>
      </dgm:prSet>
      <dgm:spPr/>
    </dgm:pt>
    <dgm:pt modelId="{DEB07AC9-07BB-4C83-A883-E5AA9F3E15C0}" type="pres">
      <dgm:prSet presAssocID="{572C4A4C-493D-4CCA-965D-B5BC64906E86}" presName="spacing" presStyleCnt="0"/>
      <dgm:spPr/>
    </dgm:pt>
    <dgm:pt modelId="{2F5B5EAE-4D1E-4E38-B7EB-11EACFA147A2}" type="pres">
      <dgm:prSet presAssocID="{DE67C53C-AA78-4AE0-B303-EAA6B1390356}" presName="composite" presStyleCnt="0"/>
      <dgm:spPr/>
    </dgm:pt>
    <dgm:pt modelId="{48DCF56D-13E9-431B-A7A8-3A71B9E7B15D}" type="pres">
      <dgm:prSet presAssocID="{DE67C53C-AA78-4AE0-B303-EAA6B1390356}" presName="imgShp" presStyleLbl="fgImgPlace1" presStyleIdx="2" presStyleCnt="5" custScaleX="104031" custScaleY="106643"/>
      <dgm:spPr>
        <a:solidFill>
          <a:schemeClr val="accent1">
            <a:lumMod val="75000"/>
          </a:schemeClr>
        </a:solidFill>
      </dgm:spPr>
    </dgm:pt>
    <dgm:pt modelId="{8881AADF-DC0F-4E03-8942-91937863FCC9}" type="pres">
      <dgm:prSet presAssocID="{DE67C53C-AA78-4AE0-B303-EAA6B1390356}" presName="txShp" presStyleLbl="node1" presStyleIdx="2" presStyleCnt="5" custScaleX="114111">
        <dgm:presLayoutVars>
          <dgm:bulletEnabled val="1"/>
        </dgm:presLayoutVars>
      </dgm:prSet>
      <dgm:spPr/>
    </dgm:pt>
    <dgm:pt modelId="{08A8184E-69ED-46EC-BE98-542CBF1FEC59}" type="pres">
      <dgm:prSet presAssocID="{CD88F298-7C14-41EB-89DC-45423ABC645A}" presName="spacing" presStyleCnt="0"/>
      <dgm:spPr/>
    </dgm:pt>
    <dgm:pt modelId="{51EDDD26-98FB-432C-8349-F18E2B4757A6}" type="pres">
      <dgm:prSet presAssocID="{A9A4D392-33CF-4596-A1D3-1EC431EDF093}" presName="composite" presStyleCnt="0"/>
      <dgm:spPr/>
    </dgm:pt>
    <dgm:pt modelId="{6AC3F620-EEF7-4044-B4CC-122F260732B7}" type="pres">
      <dgm:prSet presAssocID="{A9A4D392-33CF-4596-A1D3-1EC431EDF093}" presName="imgShp" presStyleLbl="fgImgPlace1" presStyleIdx="3" presStyleCnt="5" custScaleX="100757" custScaleY="96898" custLinFactNeighborX="-7834" custLinFactNeighborY="-5223"/>
      <dgm:spPr>
        <a:solidFill>
          <a:schemeClr val="accent1">
            <a:lumMod val="75000"/>
          </a:schemeClr>
        </a:solidFill>
      </dgm:spPr>
    </dgm:pt>
    <dgm:pt modelId="{71E495E8-098F-42EF-9C67-1E5DE9B34C57}" type="pres">
      <dgm:prSet presAssocID="{A9A4D392-33CF-4596-A1D3-1EC431EDF093}" presName="txShp" presStyleLbl="node1" presStyleIdx="3" presStyleCnt="5" custScaleX="113111">
        <dgm:presLayoutVars>
          <dgm:bulletEnabled val="1"/>
        </dgm:presLayoutVars>
      </dgm:prSet>
      <dgm:spPr/>
    </dgm:pt>
    <dgm:pt modelId="{175766FF-0007-4BD2-B7E3-15E6E8E8E037}" type="pres">
      <dgm:prSet presAssocID="{A562797A-2CAE-4298-A3BF-0F32878F1131}" presName="spacing" presStyleCnt="0"/>
      <dgm:spPr/>
    </dgm:pt>
    <dgm:pt modelId="{4F8D0BB5-8992-4F1D-9FB0-ABEDFF1BAB90}" type="pres">
      <dgm:prSet presAssocID="{3666E45D-B5A1-4E7E-B7B3-36301B477FC2}" presName="composite" presStyleCnt="0"/>
      <dgm:spPr/>
    </dgm:pt>
    <dgm:pt modelId="{BFECE669-4DCA-438F-8E04-D7EB7619CF23}" type="pres">
      <dgm:prSet presAssocID="{3666E45D-B5A1-4E7E-B7B3-36301B477FC2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A922974-E05A-450B-B489-59F8D3E61C49}" type="pres">
      <dgm:prSet presAssocID="{3666E45D-B5A1-4E7E-B7B3-36301B477FC2}" presName="txShp" presStyleLbl="node1" presStyleIdx="4" presStyleCnt="5" custScaleX="114497">
        <dgm:presLayoutVars>
          <dgm:bulletEnabled val="1"/>
        </dgm:presLayoutVars>
      </dgm:prSet>
      <dgm:spPr/>
    </dgm:pt>
  </dgm:ptLst>
  <dgm:cxnLst>
    <dgm:cxn modelId="{D233E809-9059-4427-A1A8-0C2710BFBFE2}" type="presOf" srcId="{A9A4D392-33CF-4596-A1D3-1EC431EDF093}" destId="{71E495E8-098F-42EF-9C67-1E5DE9B34C57}" srcOrd="0" destOrd="0" presId="urn:microsoft.com/office/officeart/2005/8/layout/vList3#1"/>
    <dgm:cxn modelId="{CDAF5A26-4710-4994-BC9B-E0B74FAB125F}" type="presOf" srcId="{2FC7423E-9761-468F-937B-8CCD658D6B04}" destId="{553C59C8-5A31-4505-9504-232730474F40}" srcOrd="0" destOrd="0" presId="urn:microsoft.com/office/officeart/2005/8/layout/vList3#1"/>
    <dgm:cxn modelId="{987CDF35-8DF9-4ADF-9B43-4AB60A662720}" srcId="{4463F07E-52F8-4321-85F4-598D7D5EDFFF}" destId="{DE67C53C-AA78-4AE0-B303-EAA6B1390356}" srcOrd="2" destOrd="0" parTransId="{7F7CC0E6-9D55-4CE0-8089-82B909DEA095}" sibTransId="{CD88F298-7C14-41EB-89DC-45423ABC645A}"/>
    <dgm:cxn modelId="{048FAE48-BCE9-4214-9986-DBFCD3D51E60}" type="presOf" srcId="{EFDBB6B9-5170-4A85-AB71-CF817CD257D8}" destId="{EB862B0F-4703-42A1-8EC0-16618E902DC1}" srcOrd="0" destOrd="0" presId="urn:microsoft.com/office/officeart/2005/8/layout/vList3#1"/>
    <dgm:cxn modelId="{3B1F8069-4958-49D7-8C52-E188CCCD98CF}" type="presOf" srcId="{3666E45D-B5A1-4E7E-B7B3-36301B477FC2}" destId="{9A922974-E05A-450B-B489-59F8D3E61C49}" srcOrd="0" destOrd="0" presId="urn:microsoft.com/office/officeart/2005/8/layout/vList3#1"/>
    <dgm:cxn modelId="{8D11C971-29C5-4237-8E78-845B993C9EBB}" srcId="{4463F07E-52F8-4321-85F4-598D7D5EDFFF}" destId="{2FC7423E-9761-468F-937B-8CCD658D6B04}" srcOrd="1" destOrd="0" parTransId="{0494ED9F-D9C7-4835-9C89-2A567C75E80D}" sibTransId="{572C4A4C-493D-4CCA-965D-B5BC64906E86}"/>
    <dgm:cxn modelId="{E743C695-81ED-4C68-B398-49770DDCFF2C}" srcId="{4463F07E-52F8-4321-85F4-598D7D5EDFFF}" destId="{3666E45D-B5A1-4E7E-B7B3-36301B477FC2}" srcOrd="4" destOrd="0" parTransId="{0937DFBC-3BB9-4F51-A616-F086D4F8AFAD}" sibTransId="{EA159CB6-DA74-4FBB-93D0-EF30E8F3C2A2}"/>
    <dgm:cxn modelId="{DAF30CBA-BF89-40F7-9D3E-975F4D2FA38C}" srcId="{4463F07E-52F8-4321-85F4-598D7D5EDFFF}" destId="{EFDBB6B9-5170-4A85-AB71-CF817CD257D8}" srcOrd="0" destOrd="0" parTransId="{50956093-CD2D-43AA-86D4-1F5E0570AA07}" sibTransId="{5A358075-F933-4DB0-BF44-8715C887ED51}"/>
    <dgm:cxn modelId="{62C4CEBA-88A7-4D27-A0C0-8A80C4A85CAA}" srcId="{4463F07E-52F8-4321-85F4-598D7D5EDFFF}" destId="{A9A4D392-33CF-4596-A1D3-1EC431EDF093}" srcOrd="3" destOrd="0" parTransId="{0046B319-07F4-4E81-BA1C-7A35874B6F16}" sibTransId="{A562797A-2CAE-4298-A3BF-0F32878F1131}"/>
    <dgm:cxn modelId="{7255E8DA-B920-4AA6-AF1D-B4F76ED01E48}" type="presOf" srcId="{DE67C53C-AA78-4AE0-B303-EAA6B1390356}" destId="{8881AADF-DC0F-4E03-8942-91937863FCC9}" srcOrd="0" destOrd="0" presId="urn:microsoft.com/office/officeart/2005/8/layout/vList3#1"/>
    <dgm:cxn modelId="{941303FA-5B9D-4708-A879-3827274056E0}" type="presOf" srcId="{4463F07E-52F8-4321-85F4-598D7D5EDFFF}" destId="{C3601DB8-1E2E-4BB6-967B-BF78520B785A}" srcOrd="0" destOrd="0" presId="urn:microsoft.com/office/officeart/2005/8/layout/vList3#1"/>
    <dgm:cxn modelId="{A7B97296-E7DF-4103-BF99-8A167C382D1D}" type="presParOf" srcId="{C3601DB8-1E2E-4BB6-967B-BF78520B785A}" destId="{9B7E8492-367C-44A8-B1AE-8A4E207055CD}" srcOrd="0" destOrd="0" presId="urn:microsoft.com/office/officeart/2005/8/layout/vList3#1"/>
    <dgm:cxn modelId="{1B0DC86B-64D4-41DA-B1E9-02028C0FEA95}" type="presParOf" srcId="{9B7E8492-367C-44A8-B1AE-8A4E207055CD}" destId="{6600D61A-7BB1-4DC2-A235-D5A432D16DAF}" srcOrd="0" destOrd="0" presId="urn:microsoft.com/office/officeart/2005/8/layout/vList3#1"/>
    <dgm:cxn modelId="{A7B25EE2-8773-47E1-B74D-B0F3C2EC041E}" type="presParOf" srcId="{9B7E8492-367C-44A8-B1AE-8A4E207055CD}" destId="{EB862B0F-4703-42A1-8EC0-16618E902DC1}" srcOrd="1" destOrd="0" presId="urn:microsoft.com/office/officeart/2005/8/layout/vList3#1"/>
    <dgm:cxn modelId="{0CF8B52D-258E-4F2D-892E-B9FB276AA06A}" type="presParOf" srcId="{C3601DB8-1E2E-4BB6-967B-BF78520B785A}" destId="{43679D36-AE70-48D1-9E0D-50D287356F48}" srcOrd="1" destOrd="0" presId="urn:microsoft.com/office/officeart/2005/8/layout/vList3#1"/>
    <dgm:cxn modelId="{4E897607-DD07-4040-ACAB-0CB78392651D}" type="presParOf" srcId="{C3601DB8-1E2E-4BB6-967B-BF78520B785A}" destId="{58437FFF-4D98-4402-B517-016408A8355B}" srcOrd="2" destOrd="0" presId="urn:microsoft.com/office/officeart/2005/8/layout/vList3#1"/>
    <dgm:cxn modelId="{0DCD5493-3C57-484A-AFCB-6C576EAF20C0}" type="presParOf" srcId="{58437FFF-4D98-4402-B517-016408A8355B}" destId="{90CFA15C-3360-48BD-89F3-FB5A66DA3B89}" srcOrd="0" destOrd="0" presId="urn:microsoft.com/office/officeart/2005/8/layout/vList3#1"/>
    <dgm:cxn modelId="{5CCCAC62-6B15-4F49-890E-B58294AC39F6}" type="presParOf" srcId="{58437FFF-4D98-4402-B517-016408A8355B}" destId="{553C59C8-5A31-4505-9504-232730474F40}" srcOrd="1" destOrd="0" presId="urn:microsoft.com/office/officeart/2005/8/layout/vList3#1"/>
    <dgm:cxn modelId="{939C5508-691C-4DB0-BAC5-1113F3EC2CE0}" type="presParOf" srcId="{C3601DB8-1E2E-4BB6-967B-BF78520B785A}" destId="{DEB07AC9-07BB-4C83-A883-E5AA9F3E15C0}" srcOrd="3" destOrd="0" presId="urn:microsoft.com/office/officeart/2005/8/layout/vList3#1"/>
    <dgm:cxn modelId="{A03534F1-CE00-4C7E-B173-691A717B80C0}" type="presParOf" srcId="{C3601DB8-1E2E-4BB6-967B-BF78520B785A}" destId="{2F5B5EAE-4D1E-4E38-B7EB-11EACFA147A2}" srcOrd="4" destOrd="0" presId="urn:microsoft.com/office/officeart/2005/8/layout/vList3#1"/>
    <dgm:cxn modelId="{12F99392-3D2E-4F31-8A63-3037747A94C9}" type="presParOf" srcId="{2F5B5EAE-4D1E-4E38-B7EB-11EACFA147A2}" destId="{48DCF56D-13E9-431B-A7A8-3A71B9E7B15D}" srcOrd="0" destOrd="0" presId="urn:microsoft.com/office/officeart/2005/8/layout/vList3#1"/>
    <dgm:cxn modelId="{91C209C5-F30F-4857-A879-81B0B6D35D77}" type="presParOf" srcId="{2F5B5EAE-4D1E-4E38-B7EB-11EACFA147A2}" destId="{8881AADF-DC0F-4E03-8942-91937863FCC9}" srcOrd="1" destOrd="0" presId="urn:microsoft.com/office/officeart/2005/8/layout/vList3#1"/>
    <dgm:cxn modelId="{E0550485-2FB5-4836-B10D-8CF3C1A0700D}" type="presParOf" srcId="{C3601DB8-1E2E-4BB6-967B-BF78520B785A}" destId="{08A8184E-69ED-46EC-BE98-542CBF1FEC59}" srcOrd="5" destOrd="0" presId="urn:microsoft.com/office/officeart/2005/8/layout/vList3#1"/>
    <dgm:cxn modelId="{E89ABFCA-3C4B-42F2-9C30-2486E6CF5060}" type="presParOf" srcId="{C3601DB8-1E2E-4BB6-967B-BF78520B785A}" destId="{51EDDD26-98FB-432C-8349-F18E2B4757A6}" srcOrd="6" destOrd="0" presId="urn:microsoft.com/office/officeart/2005/8/layout/vList3#1"/>
    <dgm:cxn modelId="{A043EC3D-BD09-4D0F-8DC2-E38118F52ED2}" type="presParOf" srcId="{51EDDD26-98FB-432C-8349-F18E2B4757A6}" destId="{6AC3F620-EEF7-4044-B4CC-122F260732B7}" srcOrd="0" destOrd="0" presId="urn:microsoft.com/office/officeart/2005/8/layout/vList3#1"/>
    <dgm:cxn modelId="{1BFBB8DD-6545-40E0-BB73-6D7E486BF47C}" type="presParOf" srcId="{51EDDD26-98FB-432C-8349-F18E2B4757A6}" destId="{71E495E8-098F-42EF-9C67-1E5DE9B34C57}" srcOrd="1" destOrd="0" presId="urn:microsoft.com/office/officeart/2005/8/layout/vList3#1"/>
    <dgm:cxn modelId="{7B6BFD7C-D54F-492A-BC10-7DBE6EF9FCCF}" type="presParOf" srcId="{C3601DB8-1E2E-4BB6-967B-BF78520B785A}" destId="{175766FF-0007-4BD2-B7E3-15E6E8E8E037}" srcOrd="7" destOrd="0" presId="urn:microsoft.com/office/officeart/2005/8/layout/vList3#1"/>
    <dgm:cxn modelId="{EEFA011E-DB3D-4D20-AEFE-9ECCC3087AA8}" type="presParOf" srcId="{C3601DB8-1E2E-4BB6-967B-BF78520B785A}" destId="{4F8D0BB5-8992-4F1D-9FB0-ABEDFF1BAB90}" srcOrd="8" destOrd="0" presId="urn:microsoft.com/office/officeart/2005/8/layout/vList3#1"/>
    <dgm:cxn modelId="{E436A662-0889-42F5-86D9-3CB9D4730662}" type="presParOf" srcId="{4F8D0BB5-8992-4F1D-9FB0-ABEDFF1BAB90}" destId="{BFECE669-4DCA-438F-8E04-D7EB7619CF23}" srcOrd="0" destOrd="0" presId="urn:microsoft.com/office/officeart/2005/8/layout/vList3#1"/>
    <dgm:cxn modelId="{8634E0AC-B794-4879-BBD9-B9924317FB18}" type="presParOf" srcId="{4F8D0BB5-8992-4F1D-9FB0-ABEDFF1BAB90}" destId="{9A922974-E05A-450B-B489-59F8D3E61C4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63F07E-52F8-4321-85F4-598D7D5EDFF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FDBB6B9-5170-4A85-AB71-CF817CD257D8}">
      <dgm:prSet phldrT="[文本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zh-CN" altLang="en-US" sz="1800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rPr>
            <a:t> 研究背景及意义</a:t>
          </a:r>
          <a:endParaRPr lang="zh-CN" altLang="en-US" sz="1800" b="1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</a:endParaRPr>
        </a:p>
      </dgm:t>
    </dgm:pt>
    <dgm:pt modelId="{50956093-CD2D-43AA-86D4-1F5E0570AA07}" cxnId="{DAF30CBA-BF89-40F7-9D3E-975F4D2FA38C}" type="parTrans">
      <dgm:prSet/>
      <dgm:spPr/>
      <dgm:t>
        <a:bodyPr/>
        <a:lstStyle/>
        <a:p>
          <a:endParaRPr lang="zh-CN" altLang="en-US"/>
        </a:p>
      </dgm:t>
    </dgm:pt>
    <dgm:pt modelId="{5A358075-F933-4DB0-BF44-8715C887ED51}" cxnId="{DAF30CBA-BF89-40F7-9D3E-975F4D2FA38C}" type="sibTrans">
      <dgm:prSet/>
      <dgm:spPr/>
      <dgm:t>
        <a:bodyPr/>
        <a:lstStyle/>
        <a:p>
          <a:endParaRPr lang="zh-CN" altLang="en-US"/>
        </a:p>
      </dgm:t>
    </dgm:pt>
    <dgm:pt modelId="{2FC7423E-9761-468F-937B-8CCD658D6B04}">
      <dgm:prSet phldrT="[文本]" custT="1"/>
      <dgm:spPr>
        <a:solidFill>
          <a:schemeClr val="accent1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zh-CN" altLang="en-US" sz="1400" b="1" kern="1200" dirty="0">
              <a:solidFill>
                <a:schemeClr val="tx1"/>
              </a:solidFill>
            </a:rPr>
            <a:t>  </a:t>
          </a:r>
          <a:r>
            <a:rPr lang="zh-CN" altLang="en-US" sz="1800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rPr>
            <a:t>新型集热管的介绍</a:t>
          </a:r>
          <a:endParaRPr lang="zh-CN" altLang="en-US" sz="2000" b="1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</a:endParaRPr>
        </a:p>
      </dgm:t>
    </dgm:pt>
    <dgm:pt modelId="{572C4A4C-493D-4CCA-965D-B5BC64906E86}" cxnId="{8D11C971-29C5-4237-8E78-845B993C9EBB}" type="sibTrans">
      <dgm:prSet/>
      <dgm:spPr/>
      <dgm:t>
        <a:bodyPr/>
        <a:lstStyle/>
        <a:p>
          <a:endParaRPr lang="zh-CN" altLang="en-US"/>
        </a:p>
      </dgm:t>
    </dgm:pt>
    <dgm:pt modelId="{0494ED9F-D9C7-4835-9C89-2A567C75E80D}" cxnId="{8D11C971-29C5-4237-8E78-845B993C9EBB}" type="parTrans">
      <dgm:prSet/>
      <dgm:spPr/>
      <dgm:t>
        <a:bodyPr/>
        <a:lstStyle/>
        <a:p>
          <a:endParaRPr lang="zh-CN" altLang="en-US"/>
        </a:p>
      </dgm:t>
    </dgm:pt>
    <dgm:pt modelId="{DE67C53C-AA78-4AE0-B303-EAA6B139035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800" b="1" kern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rPr>
            <a:t>梯级聚光集热系统介绍</a:t>
          </a:r>
        </a:p>
      </dgm:t>
    </dgm:pt>
    <dgm:pt modelId="{7F7CC0E6-9D55-4CE0-8089-82B909DEA095}" cxnId="{987CDF35-8DF9-4ADF-9B43-4AB60A662720}" type="parTrans">
      <dgm:prSet/>
      <dgm:spPr/>
      <dgm:t>
        <a:bodyPr/>
        <a:lstStyle/>
        <a:p>
          <a:endParaRPr lang="zh-CN" altLang="en-US"/>
        </a:p>
      </dgm:t>
    </dgm:pt>
    <dgm:pt modelId="{CD88F298-7C14-41EB-89DC-45423ABC645A}" cxnId="{987CDF35-8DF9-4ADF-9B43-4AB60A662720}" type="sibTrans">
      <dgm:prSet/>
      <dgm:spPr/>
      <dgm:t>
        <a:bodyPr/>
        <a:lstStyle/>
        <a:p>
          <a:endParaRPr lang="zh-CN" altLang="en-US"/>
        </a:p>
      </dgm:t>
    </dgm:pt>
    <dgm:pt modelId="{A9A4D392-33CF-4596-A1D3-1EC431EDF09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zh-CN" sz="1900" b="1" kern="1200" dirty="0">
              <a:solidFill>
                <a:schemeClr val="tx1"/>
              </a:solidFill>
            </a:rPr>
            <a:t>   </a:t>
          </a:r>
          <a:r>
            <a:rPr lang="zh-CN" altLang="en-US" sz="1800" b="1" kern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rPr>
            <a:t>构建的电站算例计算</a:t>
          </a:r>
          <a:endParaRPr lang="zh-CN" altLang="zh-CN" sz="1800" b="1" kern="1200" dirty="0">
            <a:solidFill>
              <a:prstClr val="black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  <a:sym typeface="微软雅黑" panose="020B0503020204020204" pitchFamily="34" charset="-122"/>
          </a:endParaRPr>
        </a:p>
      </dgm:t>
    </dgm:pt>
    <dgm:pt modelId="{0046B319-07F4-4E81-BA1C-7A35874B6F16}" cxnId="{62C4CEBA-88A7-4D27-A0C0-8A80C4A85CAA}" type="parTrans">
      <dgm:prSet/>
      <dgm:spPr/>
      <dgm:t>
        <a:bodyPr/>
        <a:lstStyle/>
        <a:p>
          <a:endParaRPr lang="zh-CN" altLang="en-US"/>
        </a:p>
      </dgm:t>
    </dgm:pt>
    <dgm:pt modelId="{A562797A-2CAE-4298-A3BF-0F32878F1131}" cxnId="{62C4CEBA-88A7-4D27-A0C0-8A80C4A85CAA}" type="sibTrans">
      <dgm:prSet/>
      <dgm:spPr/>
      <dgm:t>
        <a:bodyPr/>
        <a:lstStyle/>
        <a:p>
          <a:endParaRPr lang="zh-CN" altLang="en-US"/>
        </a:p>
      </dgm:t>
    </dgm:pt>
    <dgm:pt modelId="{3666E45D-B5A1-4E7E-B7B3-36301B477FC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  <a:cs typeface="+mn-cs"/>
              <a:sym typeface="微软雅黑" panose="020B0503020204020204" pitchFamily="34" charset="-122"/>
            </a:rPr>
            <a:t>成果</a:t>
          </a:r>
        </a:p>
      </dgm:t>
    </dgm:pt>
    <dgm:pt modelId="{0937DFBC-3BB9-4F51-A616-F086D4F8AFAD}" cxnId="{E743C695-81ED-4C68-B398-49770DDCFF2C}" type="parTrans">
      <dgm:prSet/>
      <dgm:spPr/>
      <dgm:t>
        <a:bodyPr/>
        <a:lstStyle/>
        <a:p>
          <a:endParaRPr lang="zh-CN" altLang="en-US"/>
        </a:p>
      </dgm:t>
    </dgm:pt>
    <dgm:pt modelId="{EA159CB6-DA74-4FBB-93D0-EF30E8F3C2A2}" cxnId="{E743C695-81ED-4C68-B398-49770DDCFF2C}" type="sibTrans">
      <dgm:prSet/>
      <dgm:spPr/>
      <dgm:t>
        <a:bodyPr/>
        <a:lstStyle/>
        <a:p>
          <a:endParaRPr lang="zh-CN" altLang="en-US"/>
        </a:p>
      </dgm:t>
    </dgm:pt>
    <dgm:pt modelId="{C3601DB8-1E2E-4BB6-967B-BF78520B785A}" type="pres">
      <dgm:prSet presAssocID="{4463F07E-52F8-4321-85F4-598D7D5EDFFF}" presName="linearFlow" presStyleCnt="0">
        <dgm:presLayoutVars>
          <dgm:dir/>
          <dgm:resizeHandles val="exact"/>
        </dgm:presLayoutVars>
      </dgm:prSet>
      <dgm:spPr/>
    </dgm:pt>
    <dgm:pt modelId="{9B7E8492-367C-44A8-B1AE-8A4E207055CD}" type="pres">
      <dgm:prSet presAssocID="{EFDBB6B9-5170-4A85-AB71-CF817CD257D8}" presName="composite" presStyleCnt="0"/>
      <dgm:spPr/>
    </dgm:pt>
    <dgm:pt modelId="{6600D61A-7BB1-4DC2-A235-D5A432D16DAF}" type="pres">
      <dgm:prSet presAssocID="{EFDBB6B9-5170-4A85-AB71-CF817CD257D8}" presName="imgShp" presStyleLbl="fgImgPlace1" presStyleIdx="0" presStyleCnt="5"/>
      <dgm:spPr>
        <a:solidFill>
          <a:schemeClr val="accent4">
            <a:lumMod val="50000"/>
          </a:schemeClr>
        </a:solidFill>
      </dgm:spPr>
    </dgm:pt>
    <dgm:pt modelId="{EB862B0F-4703-42A1-8EC0-16618E902DC1}" type="pres">
      <dgm:prSet presAssocID="{EFDBB6B9-5170-4A85-AB71-CF817CD257D8}" presName="txShp" presStyleLbl="node1" presStyleIdx="0" presStyleCnt="5" custScaleX="113596">
        <dgm:presLayoutVars>
          <dgm:bulletEnabled val="1"/>
        </dgm:presLayoutVars>
      </dgm:prSet>
      <dgm:spPr/>
    </dgm:pt>
    <dgm:pt modelId="{43679D36-AE70-48D1-9E0D-50D287356F48}" type="pres">
      <dgm:prSet presAssocID="{5A358075-F933-4DB0-BF44-8715C887ED51}" presName="spacing" presStyleCnt="0"/>
      <dgm:spPr/>
    </dgm:pt>
    <dgm:pt modelId="{58437FFF-4D98-4402-B517-016408A8355B}" type="pres">
      <dgm:prSet presAssocID="{2FC7423E-9761-468F-937B-8CCD658D6B04}" presName="composite" presStyleCnt="0"/>
      <dgm:spPr/>
    </dgm:pt>
    <dgm:pt modelId="{90CFA15C-3360-48BD-89F3-FB5A66DA3B89}" type="pres">
      <dgm:prSet presAssocID="{2FC7423E-9761-468F-937B-8CCD658D6B04}" presName="imgShp" presStyleLbl="fgImgPlace1" presStyleIdx="1" presStyleCnt="5"/>
      <dgm:spPr>
        <a:solidFill>
          <a:schemeClr val="accent2">
            <a:lumMod val="75000"/>
          </a:schemeClr>
        </a:solidFill>
      </dgm:spPr>
    </dgm:pt>
    <dgm:pt modelId="{553C59C8-5A31-4505-9504-232730474F40}" type="pres">
      <dgm:prSet presAssocID="{2FC7423E-9761-468F-937B-8CCD658D6B04}" presName="txShp" presStyleLbl="node1" presStyleIdx="1" presStyleCnt="5" custScaleX="114107">
        <dgm:presLayoutVars>
          <dgm:bulletEnabled val="1"/>
        </dgm:presLayoutVars>
      </dgm:prSet>
      <dgm:spPr/>
    </dgm:pt>
    <dgm:pt modelId="{DEB07AC9-07BB-4C83-A883-E5AA9F3E15C0}" type="pres">
      <dgm:prSet presAssocID="{572C4A4C-493D-4CCA-965D-B5BC64906E86}" presName="spacing" presStyleCnt="0"/>
      <dgm:spPr/>
    </dgm:pt>
    <dgm:pt modelId="{2F5B5EAE-4D1E-4E38-B7EB-11EACFA147A2}" type="pres">
      <dgm:prSet presAssocID="{DE67C53C-AA78-4AE0-B303-EAA6B1390356}" presName="composite" presStyleCnt="0"/>
      <dgm:spPr/>
    </dgm:pt>
    <dgm:pt modelId="{48DCF56D-13E9-431B-A7A8-3A71B9E7B15D}" type="pres">
      <dgm:prSet presAssocID="{DE67C53C-AA78-4AE0-B303-EAA6B1390356}" presName="imgShp" presStyleLbl="fgImgPlace1" presStyleIdx="2" presStyleCnt="5" custScaleX="104031" custScaleY="106643"/>
      <dgm:spPr>
        <a:solidFill>
          <a:schemeClr val="accent1">
            <a:lumMod val="75000"/>
          </a:schemeClr>
        </a:solidFill>
      </dgm:spPr>
    </dgm:pt>
    <dgm:pt modelId="{8881AADF-DC0F-4E03-8942-91937863FCC9}" type="pres">
      <dgm:prSet presAssocID="{DE67C53C-AA78-4AE0-B303-EAA6B1390356}" presName="txShp" presStyleLbl="node1" presStyleIdx="2" presStyleCnt="5" custScaleX="114111">
        <dgm:presLayoutVars>
          <dgm:bulletEnabled val="1"/>
        </dgm:presLayoutVars>
      </dgm:prSet>
      <dgm:spPr/>
    </dgm:pt>
    <dgm:pt modelId="{08A8184E-69ED-46EC-BE98-542CBF1FEC59}" type="pres">
      <dgm:prSet presAssocID="{CD88F298-7C14-41EB-89DC-45423ABC645A}" presName="spacing" presStyleCnt="0"/>
      <dgm:spPr/>
    </dgm:pt>
    <dgm:pt modelId="{51EDDD26-98FB-432C-8349-F18E2B4757A6}" type="pres">
      <dgm:prSet presAssocID="{A9A4D392-33CF-4596-A1D3-1EC431EDF093}" presName="composite" presStyleCnt="0"/>
      <dgm:spPr/>
    </dgm:pt>
    <dgm:pt modelId="{6AC3F620-EEF7-4044-B4CC-122F260732B7}" type="pres">
      <dgm:prSet presAssocID="{A9A4D392-33CF-4596-A1D3-1EC431EDF093}" presName="imgShp" presStyleLbl="fgImgPlace1" presStyleIdx="3" presStyleCnt="5" custScaleX="100757" custScaleY="96898" custLinFactNeighborX="-7834" custLinFactNeighborY="-5223"/>
      <dgm:spPr>
        <a:solidFill>
          <a:schemeClr val="accent1">
            <a:lumMod val="75000"/>
          </a:schemeClr>
        </a:solidFill>
      </dgm:spPr>
    </dgm:pt>
    <dgm:pt modelId="{71E495E8-098F-42EF-9C67-1E5DE9B34C57}" type="pres">
      <dgm:prSet presAssocID="{A9A4D392-33CF-4596-A1D3-1EC431EDF093}" presName="txShp" presStyleLbl="node1" presStyleIdx="3" presStyleCnt="5" custScaleX="113111">
        <dgm:presLayoutVars>
          <dgm:bulletEnabled val="1"/>
        </dgm:presLayoutVars>
      </dgm:prSet>
      <dgm:spPr/>
    </dgm:pt>
    <dgm:pt modelId="{175766FF-0007-4BD2-B7E3-15E6E8E8E037}" type="pres">
      <dgm:prSet presAssocID="{A562797A-2CAE-4298-A3BF-0F32878F1131}" presName="spacing" presStyleCnt="0"/>
      <dgm:spPr/>
    </dgm:pt>
    <dgm:pt modelId="{4F8D0BB5-8992-4F1D-9FB0-ABEDFF1BAB90}" type="pres">
      <dgm:prSet presAssocID="{3666E45D-B5A1-4E7E-B7B3-36301B477FC2}" presName="composite" presStyleCnt="0"/>
      <dgm:spPr/>
    </dgm:pt>
    <dgm:pt modelId="{BFECE669-4DCA-438F-8E04-D7EB7619CF23}" type="pres">
      <dgm:prSet presAssocID="{3666E45D-B5A1-4E7E-B7B3-36301B477FC2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A922974-E05A-450B-B489-59F8D3E61C49}" type="pres">
      <dgm:prSet presAssocID="{3666E45D-B5A1-4E7E-B7B3-36301B477FC2}" presName="txShp" presStyleLbl="node1" presStyleIdx="4" presStyleCnt="5" custScaleX="114497">
        <dgm:presLayoutVars>
          <dgm:bulletEnabled val="1"/>
        </dgm:presLayoutVars>
      </dgm:prSet>
      <dgm:spPr/>
    </dgm:pt>
  </dgm:ptLst>
  <dgm:cxnLst>
    <dgm:cxn modelId="{D233E809-9059-4427-A1A8-0C2710BFBFE2}" type="presOf" srcId="{A9A4D392-33CF-4596-A1D3-1EC431EDF093}" destId="{71E495E8-098F-42EF-9C67-1E5DE9B34C57}" srcOrd="0" destOrd="0" presId="urn:microsoft.com/office/officeart/2005/8/layout/vList3#1"/>
    <dgm:cxn modelId="{CDAF5A26-4710-4994-BC9B-E0B74FAB125F}" type="presOf" srcId="{2FC7423E-9761-468F-937B-8CCD658D6B04}" destId="{553C59C8-5A31-4505-9504-232730474F40}" srcOrd="0" destOrd="0" presId="urn:microsoft.com/office/officeart/2005/8/layout/vList3#1"/>
    <dgm:cxn modelId="{987CDF35-8DF9-4ADF-9B43-4AB60A662720}" srcId="{4463F07E-52F8-4321-85F4-598D7D5EDFFF}" destId="{DE67C53C-AA78-4AE0-B303-EAA6B1390356}" srcOrd="2" destOrd="0" parTransId="{7F7CC0E6-9D55-4CE0-8089-82B909DEA095}" sibTransId="{CD88F298-7C14-41EB-89DC-45423ABC645A}"/>
    <dgm:cxn modelId="{048FAE48-BCE9-4214-9986-DBFCD3D51E60}" type="presOf" srcId="{EFDBB6B9-5170-4A85-AB71-CF817CD257D8}" destId="{EB862B0F-4703-42A1-8EC0-16618E902DC1}" srcOrd="0" destOrd="0" presId="urn:microsoft.com/office/officeart/2005/8/layout/vList3#1"/>
    <dgm:cxn modelId="{3B1F8069-4958-49D7-8C52-E188CCCD98CF}" type="presOf" srcId="{3666E45D-B5A1-4E7E-B7B3-36301B477FC2}" destId="{9A922974-E05A-450B-B489-59F8D3E61C49}" srcOrd="0" destOrd="0" presId="urn:microsoft.com/office/officeart/2005/8/layout/vList3#1"/>
    <dgm:cxn modelId="{8D11C971-29C5-4237-8E78-845B993C9EBB}" srcId="{4463F07E-52F8-4321-85F4-598D7D5EDFFF}" destId="{2FC7423E-9761-468F-937B-8CCD658D6B04}" srcOrd="1" destOrd="0" parTransId="{0494ED9F-D9C7-4835-9C89-2A567C75E80D}" sibTransId="{572C4A4C-493D-4CCA-965D-B5BC64906E86}"/>
    <dgm:cxn modelId="{E743C695-81ED-4C68-B398-49770DDCFF2C}" srcId="{4463F07E-52F8-4321-85F4-598D7D5EDFFF}" destId="{3666E45D-B5A1-4E7E-B7B3-36301B477FC2}" srcOrd="4" destOrd="0" parTransId="{0937DFBC-3BB9-4F51-A616-F086D4F8AFAD}" sibTransId="{EA159CB6-DA74-4FBB-93D0-EF30E8F3C2A2}"/>
    <dgm:cxn modelId="{DAF30CBA-BF89-40F7-9D3E-975F4D2FA38C}" srcId="{4463F07E-52F8-4321-85F4-598D7D5EDFFF}" destId="{EFDBB6B9-5170-4A85-AB71-CF817CD257D8}" srcOrd="0" destOrd="0" parTransId="{50956093-CD2D-43AA-86D4-1F5E0570AA07}" sibTransId="{5A358075-F933-4DB0-BF44-8715C887ED51}"/>
    <dgm:cxn modelId="{62C4CEBA-88A7-4D27-A0C0-8A80C4A85CAA}" srcId="{4463F07E-52F8-4321-85F4-598D7D5EDFFF}" destId="{A9A4D392-33CF-4596-A1D3-1EC431EDF093}" srcOrd="3" destOrd="0" parTransId="{0046B319-07F4-4E81-BA1C-7A35874B6F16}" sibTransId="{A562797A-2CAE-4298-A3BF-0F32878F1131}"/>
    <dgm:cxn modelId="{7255E8DA-B920-4AA6-AF1D-B4F76ED01E48}" type="presOf" srcId="{DE67C53C-AA78-4AE0-B303-EAA6B1390356}" destId="{8881AADF-DC0F-4E03-8942-91937863FCC9}" srcOrd="0" destOrd="0" presId="urn:microsoft.com/office/officeart/2005/8/layout/vList3#1"/>
    <dgm:cxn modelId="{941303FA-5B9D-4708-A879-3827274056E0}" type="presOf" srcId="{4463F07E-52F8-4321-85F4-598D7D5EDFFF}" destId="{C3601DB8-1E2E-4BB6-967B-BF78520B785A}" srcOrd="0" destOrd="0" presId="urn:microsoft.com/office/officeart/2005/8/layout/vList3#1"/>
    <dgm:cxn modelId="{A7B97296-E7DF-4103-BF99-8A167C382D1D}" type="presParOf" srcId="{C3601DB8-1E2E-4BB6-967B-BF78520B785A}" destId="{9B7E8492-367C-44A8-B1AE-8A4E207055CD}" srcOrd="0" destOrd="0" presId="urn:microsoft.com/office/officeart/2005/8/layout/vList3#1"/>
    <dgm:cxn modelId="{1B0DC86B-64D4-41DA-B1E9-02028C0FEA95}" type="presParOf" srcId="{9B7E8492-367C-44A8-B1AE-8A4E207055CD}" destId="{6600D61A-7BB1-4DC2-A235-D5A432D16DAF}" srcOrd="0" destOrd="0" presId="urn:microsoft.com/office/officeart/2005/8/layout/vList3#1"/>
    <dgm:cxn modelId="{A7B25EE2-8773-47E1-B74D-B0F3C2EC041E}" type="presParOf" srcId="{9B7E8492-367C-44A8-B1AE-8A4E207055CD}" destId="{EB862B0F-4703-42A1-8EC0-16618E902DC1}" srcOrd="1" destOrd="0" presId="urn:microsoft.com/office/officeart/2005/8/layout/vList3#1"/>
    <dgm:cxn modelId="{0CF8B52D-258E-4F2D-892E-B9FB276AA06A}" type="presParOf" srcId="{C3601DB8-1E2E-4BB6-967B-BF78520B785A}" destId="{43679D36-AE70-48D1-9E0D-50D287356F48}" srcOrd="1" destOrd="0" presId="urn:microsoft.com/office/officeart/2005/8/layout/vList3#1"/>
    <dgm:cxn modelId="{4E897607-DD07-4040-ACAB-0CB78392651D}" type="presParOf" srcId="{C3601DB8-1E2E-4BB6-967B-BF78520B785A}" destId="{58437FFF-4D98-4402-B517-016408A8355B}" srcOrd="2" destOrd="0" presId="urn:microsoft.com/office/officeart/2005/8/layout/vList3#1"/>
    <dgm:cxn modelId="{0DCD5493-3C57-484A-AFCB-6C576EAF20C0}" type="presParOf" srcId="{58437FFF-4D98-4402-B517-016408A8355B}" destId="{90CFA15C-3360-48BD-89F3-FB5A66DA3B89}" srcOrd="0" destOrd="0" presId="urn:microsoft.com/office/officeart/2005/8/layout/vList3#1"/>
    <dgm:cxn modelId="{5CCCAC62-6B15-4F49-890E-B58294AC39F6}" type="presParOf" srcId="{58437FFF-4D98-4402-B517-016408A8355B}" destId="{553C59C8-5A31-4505-9504-232730474F40}" srcOrd="1" destOrd="0" presId="urn:microsoft.com/office/officeart/2005/8/layout/vList3#1"/>
    <dgm:cxn modelId="{939C5508-691C-4DB0-BAC5-1113F3EC2CE0}" type="presParOf" srcId="{C3601DB8-1E2E-4BB6-967B-BF78520B785A}" destId="{DEB07AC9-07BB-4C83-A883-E5AA9F3E15C0}" srcOrd="3" destOrd="0" presId="urn:microsoft.com/office/officeart/2005/8/layout/vList3#1"/>
    <dgm:cxn modelId="{A03534F1-CE00-4C7E-B173-691A717B80C0}" type="presParOf" srcId="{C3601DB8-1E2E-4BB6-967B-BF78520B785A}" destId="{2F5B5EAE-4D1E-4E38-B7EB-11EACFA147A2}" srcOrd="4" destOrd="0" presId="urn:microsoft.com/office/officeart/2005/8/layout/vList3#1"/>
    <dgm:cxn modelId="{12F99392-3D2E-4F31-8A63-3037747A94C9}" type="presParOf" srcId="{2F5B5EAE-4D1E-4E38-B7EB-11EACFA147A2}" destId="{48DCF56D-13E9-431B-A7A8-3A71B9E7B15D}" srcOrd="0" destOrd="0" presId="urn:microsoft.com/office/officeart/2005/8/layout/vList3#1"/>
    <dgm:cxn modelId="{91C209C5-F30F-4857-A879-81B0B6D35D77}" type="presParOf" srcId="{2F5B5EAE-4D1E-4E38-B7EB-11EACFA147A2}" destId="{8881AADF-DC0F-4E03-8942-91937863FCC9}" srcOrd="1" destOrd="0" presId="urn:microsoft.com/office/officeart/2005/8/layout/vList3#1"/>
    <dgm:cxn modelId="{E0550485-2FB5-4836-B10D-8CF3C1A0700D}" type="presParOf" srcId="{C3601DB8-1E2E-4BB6-967B-BF78520B785A}" destId="{08A8184E-69ED-46EC-BE98-542CBF1FEC59}" srcOrd="5" destOrd="0" presId="urn:microsoft.com/office/officeart/2005/8/layout/vList3#1"/>
    <dgm:cxn modelId="{E89ABFCA-3C4B-42F2-9C30-2486E6CF5060}" type="presParOf" srcId="{C3601DB8-1E2E-4BB6-967B-BF78520B785A}" destId="{51EDDD26-98FB-432C-8349-F18E2B4757A6}" srcOrd="6" destOrd="0" presId="urn:microsoft.com/office/officeart/2005/8/layout/vList3#1"/>
    <dgm:cxn modelId="{A043EC3D-BD09-4D0F-8DC2-E38118F52ED2}" type="presParOf" srcId="{51EDDD26-98FB-432C-8349-F18E2B4757A6}" destId="{6AC3F620-EEF7-4044-B4CC-122F260732B7}" srcOrd="0" destOrd="0" presId="urn:microsoft.com/office/officeart/2005/8/layout/vList3#1"/>
    <dgm:cxn modelId="{1BFBB8DD-6545-40E0-BB73-6D7E486BF47C}" type="presParOf" srcId="{51EDDD26-98FB-432C-8349-F18E2B4757A6}" destId="{71E495E8-098F-42EF-9C67-1E5DE9B34C57}" srcOrd="1" destOrd="0" presId="urn:microsoft.com/office/officeart/2005/8/layout/vList3#1"/>
    <dgm:cxn modelId="{7B6BFD7C-D54F-492A-BC10-7DBE6EF9FCCF}" type="presParOf" srcId="{C3601DB8-1E2E-4BB6-967B-BF78520B785A}" destId="{175766FF-0007-4BD2-B7E3-15E6E8E8E037}" srcOrd="7" destOrd="0" presId="urn:microsoft.com/office/officeart/2005/8/layout/vList3#1"/>
    <dgm:cxn modelId="{EEFA011E-DB3D-4D20-AEFE-9ECCC3087AA8}" type="presParOf" srcId="{C3601DB8-1E2E-4BB6-967B-BF78520B785A}" destId="{4F8D0BB5-8992-4F1D-9FB0-ABEDFF1BAB90}" srcOrd="8" destOrd="0" presId="urn:microsoft.com/office/officeart/2005/8/layout/vList3#1"/>
    <dgm:cxn modelId="{E436A662-0889-42F5-86D9-3CB9D4730662}" type="presParOf" srcId="{4F8D0BB5-8992-4F1D-9FB0-ABEDFF1BAB90}" destId="{BFECE669-4DCA-438F-8E04-D7EB7619CF23}" srcOrd="0" destOrd="0" presId="urn:microsoft.com/office/officeart/2005/8/layout/vList3#1"/>
    <dgm:cxn modelId="{8634E0AC-B794-4879-BBD9-B9924317FB18}" type="presParOf" srcId="{4F8D0BB5-8992-4F1D-9FB0-ABEDFF1BAB90}" destId="{9A922974-E05A-450B-B489-59F8D3E61C4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104902" cy="3456605"/>
        <a:chOff x="0" y="0"/>
        <a:chExt cx="5104902" cy="3456605"/>
      </a:xfrm>
    </dsp:grpSpPr>
    <dsp:sp modelId="{EB862B0F-4703-42A1-8EC0-16618E902DC1}">
      <dsp:nvSpPr>
        <dsp:cNvPr id="4" name="五边形 3"/>
        <dsp:cNvSpPr/>
      </dsp:nvSpPr>
      <dsp:spPr bwMode="white">
        <a:xfrm rot="10800000">
          <a:off x="999096" y="0"/>
          <a:ext cx="3394760" cy="576101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53340" rIns="99568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sym typeface="微软雅黑" panose="020B0503020204020204" pitchFamily="34" charset="-122"/>
            </a:rPr>
            <a:t> </a:t>
          </a:r>
          <a:r>
            <a: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rPr>
            <a:t>研究背景及意义</a:t>
          </a:r>
          <a:endParaRPr lang="zh-CN" altLang="en-US" sz="2000" b="1" dirty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10800000">
        <a:off x="999096" y="0"/>
        <a:ext cx="3394760" cy="576101"/>
      </dsp:txXfrm>
    </dsp:sp>
    <dsp:sp modelId="{6600D61A-7BB1-4DC2-A235-D5A432D16DAF}">
      <dsp:nvSpPr>
        <dsp:cNvPr id="3" name="椭圆 2"/>
        <dsp:cNvSpPr/>
      </dsp:nvSpPr>
      <dsp:spPr bwMode="white">
        <a:xfrm>
          <a:off x="711046" y="0"/>
          <a:ext cx="576101" cy="576101"/>
        </a:xfrm>
        <a:prstGeom prst="ellipse">
          <a:avLst/>
        </a:prstGeom>
        <a:solidFill>
          <a:schemeClr val="accent4">
            <a:lumMod val="50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0"/>
        <a:ext cx="576101" cy="576101"/>
      </dsp:txXfrm>
    </dsp:sp>
    <dsp:sp modelId="{553C59C8-5A31-4505-9504-232730474F40}">
      <dsp:nvSpPr>
        <dsp:cNvPr id="6" name="五边形 5"/>
        <dsp:cNvSpPr/>
      </dsp:nvSpPr>
      <dsp:spPr bwMode="white">
        <a:xfrm rot="10800000">
          <a:off x="999096" y="720126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53340" rIns="99568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tx1"/>
              </a:solidFill>
            </a:rPr>
            <a:t>  </a:t>
          </a:r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新型集热管的介绍</a:t>
          </a:r>
        </a:p>
      </dsp:txBody>
      <dsp:txXfrm rot="10800000">
        <a:off x="999096" y="720126"/>
        <a:ext cx="3394760" cy="576101"/>
      </dsp:txXfrm>
    </dsp:sp>
    <dsp:sp modelId="{90CFA15C-3360-48BD-89F3-FB5A66DA3B89}">
      <dsp:nvSpPr>
        <dsp:cNvPr id="5" name="椭圆 4"/>
        <dsp:cNvSpPr/>
      </dsp:nvSpPr>
      <dsp:spPr bwMode="white">
        <a:xfrm>
          <a:off x="711046" y="720126"/>
          <a:ext cx="576101" cy="576101"/>
        </a:xfrm>
        <a:prstGeom prst="ellipse">
          <a:avLst/>
        </a:prstGeom>
        <a:solidFill>
          <a:schemeClr val="accent2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720126"/>
        <a:ext cx="576101" cy="576101"/>
      </dsp:txXfrm>
    </dsp:sp>
    <dsp:sp modelId="{8881AADF-DC0F-4E03-8942-91937863FCC9}">
      <dsp:nvSpPr>
        <dsp:cNvPr id="8" name="五边形 7"/>
        <dsp:cNvSpPr/>
      </dsp:nvSpPr>
      <dsp:spPr bwMode="white">
        <a:xfrm rot="10800000">
          <a:off x="999096" y="1440252"/>
          <a:ext cx="3394760" cy="576101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68580" rIns="128016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rPr>
            <a:t>梯级聚光集热系统介绍</a:t>
          </a:r>
        </a:p>
      </dsp:txBody>
      <dsp:txXfrm rot="10800000">
        <a:off x="999096" y="1440252"/>
        <a:ext cx="3394760" cy="576101"/>
      </dsp:txXfrm>
    </dsp:sp>
    <dsp:sp modelId="{48DCF56D-13E9-431B-A7A8-3A71B9E7B15D}">
      <dsp:nvSpPr>
        <dsp:cNvPr id="7" name="椭圆 6"/>
        <dsp:cNvSpPr/>
      </dsp:nvSpPr>
      <dsp:spPr bwMode="white">
        <a:xfrm>
          <a:off x="711046" y="1440252"/>
          <a:ext cx="576101" cy="576101"/>
        </a:xfrm>
        <a:prstGeom prst="ellips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1440252"/>
        <a:ext cx="576101" cy="576101"/>
      </dsp:txXfrm>
    </dsp:sp>
    <dsp:sp modelId="{71E495E8-098F-42EF-9C67-1E5DE9B34C57}">
      <dsp:nvSpPr>
        <dsp:cNvPr id="10" name="五边形 9"/>
        <dsp:cNvSpPr/>
      </dsp:nvSpPr>
      <dsp:spPr bwMode="white">
        <a:xfrm rot="10800000">
          <a:off x="999096" y="2160378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72390" rIns="135128" bIns="723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dirty="0">
              <a:solidFill>
                <a:schemeClr val="tx1"/>
              </a:solidFill>
            </a:rPr>
            <a:t>   </a:t>
          </a:r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构建的电站算例计算</a:t>
          </a:r>
          <a:endParaRPr lang="zh-CN" altLang="zh-CN" sz="1800" b="1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sym typeface="微软雅黑" panose="020B0503020204020204" pitchFamily="34" charset="-122"/>
          </a:endParaRPr>
        </a:p>
      </dsp:txBody>
      <dsp:txXfrm rot="10800000">
        <a:off x="999096" y="2160378"/>
        <a:ext cx="3394760" cy="576101"/>
      </dsp:txXfrm>
    </dsp:sp>
    <dsp:sp modelId="{6AC3F620-EEF7-4044-B4CC-122F260732B7}">
      <dsp:nvSpPr>
        <dsp:cNvPr id="9" name="椭圆 8"/>
        <dsp:cNvSpPr/>
      </dsp:nvSpPr>
      <dsp:spPr bwMode="white">
        <a:xfrm>
          <a:off x="666253" y="2129325"/>
          <a:ext cx="576101" cy="576101"/>
        </a:xfrm>
        <a:prstGeom prst="ellips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666253" y="2129325"/>
        <a:ext cx="576101" cy="576101"/>
      </dsp:txXfrm>
    </dsp:sp>
    <dsp:sp modelId="{9A922974-E05A-450B-B489-59F8D3E61C49}">
      <dsp:nvSpPr>
        <dsp:cNvPr id="12" name="五边形 11"/>
        <dsp:cNvSpPr/>
      </dsp:nvSpPr>
      <dsp:spPr bwMode="white">
        <a:xfrm rot="10800000">
          <a:off x="999096" y="2880504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68580" rIns="128016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rPr>
            <a:t>成果</a:t>
          </a:r>
        </a:p>
      </dsp:txBody>
      <dsp:txXfrm rot="10800000">
        <a:off x="999096" y="2880504"/>
        <a:ext cx="3394760" cy="576101"/>
      </dsp:txXfrm>
    </dsp:sp>
    <dsp:sp modelId="{BFECE669-4DCA-438F-8E04-D7EB7619CF23}">
      <dsp:nvSpPr>
        <dsp:cNvPr id="11" name="椭圆 10"/>
        <dsp:cNvSpPr/>
      </dsp:nvSpPr>
      <dsp:spPr bwMode="white">
        <a:xfrm>
          <a:off x="711046" y="2880504"/>
          <a:ext cx="576101" cy="576101"/>
        </a:xfrm>
        <a:prstGeom prst="ellipse">
          <a:avLst/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2880504"/>
        <a:ext cx="576101" cy="576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104902" cy="3456605"/>
        <a:chOff x="0" y="0"/>
        <a:chExt cx="5104902" cy="3456605"/>
      </a:xfrm>
    </dsp:grpSpPr>
    <dsp:sp modelId="{EB862B0F-4703-42A1-8EC0-16618E902DC1}">
      <dsp:nvSpPr>
        <dsp:cNvPr id="4" name="五边形 3"/>
        <dsp:cNvSpPr/>
      </dsp:nvSpPr>
      <dsp:spPr bwMode="white">
        <a:xfrm rot="10800000">
          <a:off x="999096" y="0"/>
          <a:ext cx="3394760" cy="576101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68580" rIns="128016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rPr>
            <a:t> 研究背景及意义</a:t>
          </a:r>
          <a:endParaRPr lang="zh-CN" altLang="en-US" sz="1800" b="1" kern="1200" dirty="0">
            <a:solidFill>
              <a:prstClr val="black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</a:endParaRPr>
        </a:p>
      </dsp:txBody>
      <dsp:txXfrm rot="10800000">
        <a:off x="999096" y="0"/>
        <a:ext cx="3394760" cy="576101"/>
      </dsp:txXfrm>
    </dsp:sp>
    <dsp:sp modelId="{6600D61A-7BB1-4DC2-A235-D5A432D16DAF}">
      <dsp:nvSpPr>
        <dsp:cNvPr id="3" name="椭圆 2"/>
        <dsp:cNvSpPr/>
      </dsp:nvSpPr>
      <dsp:spPr bwMode="white">
        <a:xfrm>
          <a:off x="711046" y="0"/>
          <a:ext cx="576101" cy="576101"/>
        </a:xfrm>
        <a:prstGeom prst="ellipse">
          <a:avLst/>
        </a:prstGeom>
        <a:solidFill>
          <a:schemeClr val="accent4">
            <a:lumMod val="50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0"/>
        <a:ext cx="576101" cy="576101"/>
      </dsp:txXfrm>
    </dsp:sp>
    <dsp:sp modelId="{553C59C8-5A31-4505-9504-232730474F40}">
      <dsp:nvSpPr>
        <dsp:cNvPr id="6" name="五边形 5"/>
        <dsp:cNvSpPr/>
      </dsp:nvSpPr>
      <dsp:spPr bwMode="white">
        <a:xfrm rot="10800000">
          <a:off x="999096" y="720126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53340" rIns="99568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tx1"/>
              </a:solidFill>
            </a:rPr>
            <a:t>  </a:t>
          </a:r>
          <a:r>
            <a: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新型集热管的介绍</a:t>
          </a:r>
          <a:endParaRPr lang="zh-CN" altLang="en-US" sz="1800" b="1" dirty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10800000">
        <a:off x="999096" y="720126"/>
        <a:ext cx="3394760" cy="576101"/>
      </dsp:txXfrm>
    </dsp:sp>
    <dsp:sp modelId="{90CFA15C-3360-48BD-89F3-FB5A66DA3B89}">
      <dsp:nvSpPr>
        <dsp:cNvPr id="5" name="椭圆 4"/>
        <dsp:cNvSpPr/>
      </dsp:nvSpPr>
      <dsp:spPr bwMode="white">
        <a:xfrm>
          <a:off x="711046" y="720126"/>
          <a:ext cx="576101" cy="576101"/>
        </a:xfrm>
        <a:prstGeom prst="ellipse">
          <a:avLst/>
        </a:prstGeom>
        <a:solidFill>
          <a:schemeClr val="accent2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720126"/>
        <a:ext cx="576101" cy="576101"/>
      </dsp:txXfrm>
    </dsp:sp>
    <dsp:sp modelId="{8881AADF-DC0F-4E03-8942-91937863FCC9}">
      <dsp:nvSpPr>
        <dsp:cNvPr id="8" name="五边形 7"/>
        <dsp:cNvSpPr/>
      </dsp:nvSpPr>
      <dsp:spPr bwMode="white">
        <a:xfrm rot="10800000">
          <a:off x="999096" y="1440252"/>
          <a:ext cx="3394760" cy="576101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68580" rIns="128016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rPr>
            <a:t>梯级聚光集热系统介绍</a:t>
          </a:r>
        </a:p>
      </dsp:txBody>
      <dsp:txXfrm rot="10800000">
        <a:off x="999096" y="1440252"/>
        <a:ext cx="3394760" cy="576101"/>
      </dsp:txXfrm>
    </dsp:sp>
    <dsp:sp modelId="{48DCF56D-13E9-431B-A7A8-3A71B9E7B15D}">
      <dsp:nvSpPr>
        <dsp:cNvPr id="7" name="椭圆 6"/>
        <dsp:cNvSpPr/>
      </dsp:nvSpPr>
      <dsp:spPr bwMode="white">
        <a:xfrm>
          <a:off x="711046" y="1440252"/>
          <a:ext cx="576101" cy="576101"/>
        </a:xfrm>
        <a:prstGeom prst="ellips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1440252"/>
        <a:ext cx="576101" cy="576101"/>
      </dsp:txXfrm>
    </dsp:sp>
    <dsp:sp modelId="{71E495E8-098F-42EF-9C67-1E5DE9B34C57}">
      <dsp:nvSpPr>
        <dsp:cNvPr id="10" name="五边形 9"/>
        <dsp:cNvSpPr/>
      </dsp:nvSpPr>
      <dsp:spPr bwMode="white">
        <a:xfrm rot="10800000">
          <a:off x="999096" y="2160378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72390" rIns="135128" bIns="723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dirty="0">
              <a:solidFill>
                <a:schemeClr val="tx1"/>
              </a:solidFill>
            </a:rPr>
            <a:t>   </a:t>
          </a:r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构建的电站进行计算</a:t>
          </a:r>
          <a:endParaRPr lang="zh-CN" altLang="zh-CN" sz="1800" b="1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sym typeface="微软雅黑" panose="020B0503020204020204" pitchFamily="34" charset="-122"/>
          </a:endParaRPr>
        </a:p>
      </dsp:txBody>
      <dsp:txXfrm rot="10800000">
        <a:off x="999096" y="2160378"/>
        <a:ext cx="3394760" cy="576101"/>
      </dsp:txXfrm>
    </dsp:sp>
    <dsp:sp modelId="{6AC3F620-EEF7-4044-B4CC-122F260732B7}">
      <dsp:nvSpPr>
        <dsp:cNvPr id="9" name="椭圆 8"/>
        <dsp:cNvSpPr/>
      </dsp:nvSpPr>
      <dsp:spPr bwMode="white">
        <a:xfrm>
          <a:off x="666253" y="2129325"/>
          <a:ext cx="576101" cy="576101"/>
        </a:xfrm>
        <a:prstGeom prst="ellips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666253" y="2129325"/>
        <a:ext cx="576101" cy="576101"/>
      </dsp:txXfrm>
    </dsp:sp>
    <dsp:sp modelId="{9A922974-E05A-450B-B489-59F8D3E61C49}">
      <dsp:nvSpPr>
        <dsp:cNvPr id="12" name="五边形 11"/>
        <dsp:cNvSpPr/>
      </dsp:nvSpPr>
      <dsp:spPr bwMode="white">
        <a:xfrm rot="10800000">
          <a:off x="999096" y="2880504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68580" rIns="128016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rPr>
            <a:t>成果</a:t>
          </a:r>
        </a:p>
      </dsp:txBody>
      <dsp:txXfrm rot="10800000">
        <a:off x="999096" y="2880504"/>
        <a:ext cx="3394760" cy="576101"/>
      </dsp:txXfrm>
    </dsp:sp>
    <dsp:sp modelId="{BFECE669-4DCA-438F-8E04-D7EB7619CF23}">
      <dsp:nvSpPr>
        <dsp:cNvPr id="11" name="椭圆 10"/>
        <dsp:cNvSpPr/>
      </dsp:nvSpPr>
      <dsp:spPr bwMode="white">
        <a:xfrm>
          <a:off x="711046" y="2880504"/>
          <a:ext cx="576101" cy="576101"/>
        </a:xfrm>
        <a:prstGeom prst="ellipse">
          <a:avLst/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2880504"/>
        <a:ext cx="576101" cy="576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104902" cy="3456605"/>
        <a:chOff x="0" y="0"/>
        <a:chExt cx="5104902" cy="3456605"/>
      </a:xfrm>
    </dsp:grpSpPr>
    <dsp:sp modelId="{EB862B0F-4703-42A1-8EC0-16618E902DC1}">
      <dsp:nvSpPr>
        <dsp:cNvPr id="4" name="五边形 3"/>
        <dsp:cNvSpPr/>
      </dsp:nvSpPr>
      <dsp:spPr bwMode="white">
        <a:xfrm rot="10800000">
          <a:off x="999096" y="0"/>
          <a:ext cx="3394760" cy="576101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68580" rIns="128016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rPr>
            <a:t> 研究背景及意义</a:t>
          </a:r>
          <a:endParaRPr lang="zh-CN" altLang="en-US" sz="1800" b="1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</a:endParaRPr>
        </a:p>
      </dsp:txBody>
      <dsp:txXfrm rot="10800000">
        <a:off x="999096" y="0"/>
        <a:ext cx="3394760" cy="576101"/>
      </dsp:txXfrm>
    </dsp:sp>
    <dsp:sp modelId="{6600D61A-7BB1-4DC2-A235-D5A432D16DAF}">
      <dsp:nvSpPr>
        <dsp:cNvPr id="3" name="椭圆 2"/>
        <dsp:cNvSpPr/>
      </dsp:nvSpPr>
      <dsp:spPr bwMode="white">
        <a:xfrm>
          <a:off x="711046" y="0"/>
          <a:ext cx="576101" cy="576101"/>
        </a:xfrm>
        <a:prstGeom prst="ellipse">
          <a:avLst/>
        </a:prstGeom>
        <a:solidFill>
          <a:schemeClr val="accent4">
            <a:lumMod val="50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0"/>
        <a:ext cx="576101" cy="576101"/>
      </dsp:txXfrm>
    </dsp:sp>
    <dsp:sp modelId="{553C59C8-5A31-4505-9504-232730474F40}">
      <dsp:nvSpPr>
        <dsp:cNvPr id="6" name="五边形 5"/>
        <dsp:cNvSpPr/>
      </dsp:nvSpPr>
      <dsp:spPr bwMode="white">
        <a:xfrm rot="10800000">
          <a:off x="999096" y="720126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53340" rIns="99568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chemeClr val="tx1"/>
              </a:solidFill>
            </a:rPr>
            <a:t>  </a:t>
          </a:r>
          <a:r>
            <a:rPr lang="zh-CN" altLang="en-US" sz="1800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rPr>
            <a:t>新型集热管的介绍</a:t>
          </a:r>
          <a:endParaRPr lang="zh-CN" altLang="en-US" sz="2000" b="1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</a:endParaRPr>
        </a:p>
      </dsp:txBody>
      <dsp:txXfrm rot="10800000">
        <a:off x="999096" y="720126"/>
        <a:ext cx="3394760" cy="576101"/>
      </dsp:txXfrm>
    </dsp:sp>
    <dsp:sp modelId="{90CFA15C-3360-48BD-89F3-FB5A66DA3B89}">
      <dsp:nvSpPr>
        <dsp:cNvPr id="5" name="椭圆 4"/>
        <dsp:cNvSpPr/>
      </dsp:nvSpPr>
      <dsp:spPr bwMode="white">
        <a:xfrm>
          <a:off x="711046" y="720126"/>
          <a:ext cx="576101" cy="576101"/>
        </a:xfrm>
        <a:prstGeom prst="ellipse">
          <a:avLst/>
        </a:prstGeom>
        <a:solidFill>
          <a:schemeClr val="accent2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720126"/>
        <a:ext cx="576101" cy="576101"/>
      </dsp:txXfrm>
    </dsp:sp>
    <dsp:sp modelId="{8881AADF-DC0F-4E03-8942-91937863FCC9}">
      <dsp:nvSpPr>
        <dsp:cNvPr id="8" name="五边形 7"/>
        <dsp:cNvSpPr/>
      </dsp:nvSpPr>
      <dsp:spPr bwMode="white">
        <a:xfrm rot="10800000">
          <a:off x="999096" y="1440252"/>
          <a:ext cx="3394760" cy="576101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76200" rIns="14224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rPr>
            <a:t>梯级聚光集热系统介绍</a:t>
          </a:r>
        </a:p>
      </dsp:txBody>
      <dsp:txXfrm rot="10800000">
        <a:off x="999096" y="1440252"/>
        <a:ext cx="3394760" cy="576101"/>
      </dsp:txXfrm>
    </dsp:sp>
    <dsp:sp modelId="{48DCF56D-13E9-431B-A7A8-3A71B9E7B15D}">
      <dsp:nvSpPr>
        <dsp:cNvPr id="7" name="椭圆 6"/>
        <dsp:cNvSpPr/>
      </dsp:nvSpPr>
      <dsp:spPr bwMode="white">
        <a:xfrm>
          <a:off x="711046" y="1440252"/>
          <a:ext cx="576101" cy="576101"/>
        </a:xfrm>
        <a:prstGeom prst="ellips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1440252"/>
        <a:ext cx="576101" cy="576101"/>
      </dsp:txXfrm>
    </dsp:sp>
    <dsp:sp modelId="{71E495E8-098F-42EF-9C67-1E5DE9B34C57}">
      <dsp:nvSpPr>
        <dsp:cNvPr id="10" name="五边形 9"/>
        <dsp:cNvSpPr/>
      </dsp:nvSpPr>
      <dsp:spPr bwMode="white">
        <a:xfrm rot="10800000">
          <a:off x="999096" y="2160378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72390" rIns="135128" bIns="723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dirty="0">
              <a:solidFill>
                <a:schemeClr val="tx1"/>
              </a:solidFill>
            </a:rPr>
            <a:t>   </a:t>
          </a:r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构建的电站算例计算</a:t>
          </a:r>
          <a:endParaRPr lang="zh-CN" altLang="zh-CN" sz="1800" b="1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sym typeface="微软雅黑" panose="020B0503020204020204" pitchFamily="34" charset="-122"/>
          </a:endParaRPr>
        </a:p>
      </dsp:txBody>
      <dsp:txXfrm rot="10800000">
        <a:off x="999096" y="2160378"/>
        <a:ext cx="3394760" cy="576101"/>
      </dsp:txXfrm>
    </dsp:sp>
    <dsp:sp modelId="{6AC3F620-EEF7-4044-B4CC-122F260732B7}">
      <dsp:nvSpPr>
        <dsp:cNvPr id="9" name="椭圆 8"/>
        <dsp:cNvSpPr/>
      </dsp:nvSpPr>
      <dsp:spPr bwMode="white">
        <a:xfrm>
          <a:off x="666253" y="2129325"/>
          <a:ext cx="576101" cy="576101"/>
        </a:xfrm>
        <a:prstGeom prst="ellips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666253" y="2129325"/>
        <a:ext cx="576101" cy="576101"/>
      </dsp:txXfrm>
    </dsp:sp>
    <dsp:sp modelId="{9A922974-E05A-450B-B489-59F8D3E61C49}">
      <dsp:nvSpPr>
        <dsp:cNvPr id="12" name="五边形 11"/>
        <dsp:cNvSpPr/>
      </dsp:nvSpPr>
      <dsp:spPr bwMode="white">
        <a:xfrm rot="10800000">
          <a:off x="999096" y="2880504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68580" rIns="128016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rPr>
            <a:t>成果</a:t>
          </a:r>
        </a:p>
      </dsp:txBody>
      <dsp:txXfrm rot="10800000">
        <a:off x="999096" y="2880504"/>
        <a:ext cx="3394760" cy="576101"/>
      </dsp:txXfrm>
    </dsp:sp>
    <dsp:sp modelId="{BFECE669-4DCA-438F-8E04-D7EB7619CF23}">
      <dsp:nvSpPr>
        <dsp:cNvPr id="11" name="椭圆 10"/>
        <dsp:cNvSpPr/>
      </dsp:nvSpPr>
      <dsp:spPr bwMode="white">
        <a:xfrm>
          <a:off x="711046" y="2880504"/>
          <a:ext cx="576101" cy="576101"/>
        </a:xfrm>
        <a:prstGeom prst="ellipse">
          <a:avLst/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2880504"/>
        <a:ext cx="576101" cy="576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104902" cy="3456605"/>
        <a:chOff x="0" y="0"/>
        <a:chExt cx="5104902" cy="3456605"/>
      </a:xfrm>
    </dsp:grpSpPr>
    <dsp:sp modelId="{EB862B0F-4703-42A1-8EC0-16618E902DC1}">
      <dsp:nvSpPr>
        <dsp:cNvPr id="4" name="五边形 3"/>
        <dsp:cNvSpPr/>
      </dsp:nvSpPr>
      <dsp:spPr bwMode="white">
        <a:xfrm rot="10800000">
          <a:off x="999096" y="0"/>
          <a:ext cx="3394760" cy="576101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68580" rIns="128016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rPr>
            <a:t> 研究背景及意义</a:t>
          </a:r>
          <a:endParaRPr lang="zh-CN" altLang="en-US" sz="1800" b="1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</a:endParaRPr>
        </a:p>
      </dsp:txBody>
      <dsp:txXfrm rot="10800000">
        <a:off x="999096" y="0"/>
        <a:ext cx="3394760" cy="576101"/>
      </dsp:txXfrm>
    </dsp:sp>
    <dsp:sp modelId="{6600D61A-7BB1-4DC2-A235-D5A432D16DAF}">
      <dsp:nvSpPr>
        <dsp:cNvPr id="3" name="椭圆 2"/>
        <dsp:cNvSpPr/>
      </dsp:nvSpPr>
      <dsp:spPr bwMode="white">
        <a:xfrm>
          <a:off x="711046" y="0"/>
          <a:ext cx="576101" cy="576101"/>
        </a:xfrm>
        <a:prstGeom prst="ellipse">
          <a:avLst/>
        </a:prstGeom>
        <a:solidFill>
          <a:schemeClr val="accent4">
            <a:lumMod val="50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0"/>
        <a:ext cx="576101" cy="576101"/>
      </dsp:txXfrm>
    </dsp:sp>
    <dsp:sp modelId="{553C59C8-5A31-4505-9504-232730474F40}">
      <dsp:nvSpPr>
        <dsp:cNvPr id="6" name="五边形 5"/>
        <dsp:cNvSpPr/>
      </dsp:nvSpPr>
      <dsp:spPr bwMode="white">
        <a:xfrm rot="10800000">
          <a:off x="999096" y="720126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53340" rIns="99568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chemeClr val="tx1"/>
              </a:solidFill>
            </a:rPr>
            <a:t>  </a:t>
          </a:r>
          <a:r>
            <a:rPr lang="zh-CN" altLang="en-US" sz="1800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rPr>
            <a:t>新型集热管的介绍</a:t>
          </a:r>
          <a:endParaRPr lang="zh-CN" altLang="en-US" sz="2000" b="1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</a:endParaRPr>
        </a:p>
      </dsp:txBody>
      <dsp:txXfrm rot="10800000">
        <a:off x="999096" y="720126"/>
        <a:ext cx="3394760" cy="576101"/>
      </dsp:txXfrm>
    </dsp:sp>
    <dsp:sp modelId="{90CFA15C-3360-48BD-89F3-FB5A66DA3B89}">
      <dsp:nvSpPr>
        <dsp:cNvPr id="5" name="椭圆 4"/>
        <dsp:cNvSpPr/>
      </dsp:nvSpPr>
      <dsp:spPr bwMode="white">
        <a:xfrm>
          <a:off x="711046" y="720126"/>
          <a:ext cx="576101" cy="576101"/>
        </a:xfrm>
        <a:prstGeom prst="ellipse">
          <a:avLst/>
        </a:prstGeom>
        <a:solidFill>
          <a:schemeClr val="accent2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720126"/>
        <a:ext cx="576101" cy="576101"/>
      </dsp:txXfrm>
    </dsp:sp>
    <dsp:sp modelId="{8881AADF-DC0F-4E03-8942-91937863FCC9}">
      <dsp:nvSpPr>
        <dsp:cNvPr id="8" name="五边形 7"/>
        <dsp:cNvSpPr/>
      </dsp:nvSpPr>
      <dsp:spPr bwMode="white">
        <a:xfrm rot="10800000">
          <a:off x="999096" y="1440252"/>
          <a:ext cx="3394760" cy="576101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68580" rIns="128016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rPr>
            <a:t>梯级聚光集热系统介绍</a:t>
          </a:r>
        </a:p>
      </dsp:txBody>
      <dsp:txXfrm rot="10800000">
        <a:off x="999096" y="1440252"/>
        <a:ext cx="3394760" cy="576101"/>
      </dsp:txXfrm>
    </dsp:sp>
    <dsp:sp modelId="{48DCF56D-13E9-431B-A7A8-3A71B9E7B15D}">
      <dsp:nvSpPr>
        <dsp:cNvPr id="7" name="椭圆 6"/>
        <dsp:cNvSpPr/>
      </dsp:nvSpPr>
      <dsp:spPr bwMode="white">
        <a:xfrm>
          <a:off x="711046" y="1440252"/>
          <a:ext cx="576101" cy="576101"/>
        </a:xfrm>
        <a:prstGeom prst="ellips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1440252"/>
        <a:ext cx="576101" cy="576101"/>
      </dsp:txXfrm>
    </dsp:sp>
    <dsp:sp modelId="{71E495E8-098F-42EF-9C67-1E5DE9B34C57}">
      <dsp:nvSpPr>
        <dsp:cNvPr id="10" name="五边形 9"/>
        <dsp:cNvSpPr/>
      </dsp:nvSpPr>
      <dsp:spPr bwMode="white">
        <a:xfrm rot="10800000">
          <a:off x="999096" y="2160378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72390" rIns="135128" bIns="723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>
              <a:solidFill>
                <a:schemeClr val="tx1"/>
              </a:solidFill>
            </a:rPr>
            <a:t>   </a:t>
          </a:r>
          <a:r>
            <a:rPr lang="zh-CN" altLang="en-US" sz="2000" b="1" kern="1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rPr>
            <a:t>构建的电站算例计算</a:t>
          </a:r>
          <a:endParaRPr lang="zh-CN" altLang="zh-CN" sz="2000" b="1" kern="1200" dirty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  <a:sym typeface="微软雅黑" panose="020B0503020204020204" pitchFamily="34" charset="-122"/>
          </a:endParaRPr>
        </a:p>
      </dsp:txBody>
      <dsp:txXfrm rot="10800000">
        <a:off x="999096" y="2160378"/>
        <a:ext cx="3394760" cy="576101"/>
      </dsp:txXfrm>
    </dsp:sp>
    <dsp:sp modelId="{6AC3F620-EEF7-4044-B4CC-122F260732B7}">
      <dsp:nvSpPr>
        <dsp:cNvPr id="9" name="椭圆 8"/>
        <dsp:cNvSpPr/>
      </dsp:nvSpPr>
      <dsp:spPr bwMode="white">
        <a:xfrm>
          <a:off x="666253" y="2129325"/>
          <a:ext cx="576101" cy="576101"/>
        </a:xfrm>
        <a:prstGeom prst="ellips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666253" y="2129325"/>
        <a:ext cx="576101" cy="576101"/>
      </dsp:txXfrm>
    </dsp:sp>
    <dsp:sp modelId="{9A922974-E05A-450B-B489-59F8D3E61C49}">
      <dsp:nvSpPr>
        <dsp:cNvPr id="12" name="五边形 11"/>
        <dsp:cNvSpPr/>
      </dsp:nvSpPr>
      <dsp:spPr bwMode="white">
        <a:xfrm rot="10800000">
          <a:off x="999096" y="2880504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68580" rIns="128016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rPr>
            <a:t>成果</a:t>
          </a:r>
        </a:p>
      </dsp:txBody>
      <dsp:txXfrm rot="10800000">
        <a:off x="999096" y="2880504"/>
        <a:ext cx="3394760" cy="576101"/>
      </dsp:txXfrm>
    </dsp:sp>
    <dsp:sp modelId="{BFECE669-4DCA-438F-8E04-D7EB7619CF23}">
      <dsp:nvSpPr>
        <dsp:cNvPr id="11" name="椭圆 10"/>
        <dsp:cNvSpPr/>
      </dsp:nvSpPr>
      <dsp:spPr bwMode="white">
        <a:xfrm>
          <a:off x="711046" y="2880504"/>
          <a:ext cx="576101" cy="576101"/>
        </a:xfrm>
        <a:prstGeom prst="ellipse">
          <a:avLst/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2880504"/>
        <a:ext cx="576101" cy="576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104902" cy="3456605"/>
        <a:chOff x="0" y="0"/>
        <a:chExt cx="5104902" cy="3456605"/>
      </a:xfrm>
    </dsp:grpSpPr>
    <dsp:sp modelId="{EB862B0F-4703-42A1-8EC0-16618E902DC1}">
      <dsp:nvSpPr>
        <dsp:cNvPr id="4" name="五边形 3"/>
        <dsp:cNvSpPr/>
      </dsp:nvSpPr>
      <dsp:spPr bwMode="white">
        <a:xfrm rot="10800000">
          <a:off x="999096" y="0"/>
          <a:ext cx="3394760" cy="576101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68580" rIns="128016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rPr>
            <a:t> 研究背景及意义</a:t>
          </a:r>
          <a:endParaRPr lang="zh-CN" altLang="en-US" sz="1800" b="1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</a:endParaRPr>
        </a:p>
      </dsp:txBody>
      <dsp:txXfrm rot="10800000">
        <a:off x="999096" y="0"/>
        <a:ext cx="3394760" cy="576101"/>
      </dsp:txXfrm>
    </dsp:sp>
    <dsp:sp modelId="{6600D61A-7BB1-4DC2-A235-D5A432D16DAF}">
      <dsp:nvSpPr>
        <dsp:cNvPr id="3" name="椭圆 2"/>
        <dsp:cNvSpPr/>
      </dsp:nvSpPr>
      <dsp:spPr bwMode="white">
        <a:xfrm>
          <a:off x="711046" y="0"/>
          <a:ext cx="576101" cy="576101"/>
        </a:xfrm>
        <a:prstGeom prst="ellipse">
          <a:avLst/>
        </a:prstGeom>
        <a:solidFill>
          <a:schemeClr val="accent4">
            <a:lumMod val="50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0"/>
        <a:ext cx="576101" cy="576101"/>
      </dsp:txXfrm>
    </dsp:sp>
    <dsp:sp modelId="{553C59C8-5A31-4505-9504-232730474F40}">
      <dsp:nvSpPr>
        <dsp:cNvPr id="6" name="五边形 5"/>
        <dsp:cNvSpPr/>
      </dsp:nvSpPr>
      <dsp:spPr bwMode="white">
        <a:xfrm rot="10800000">
          <a:off x="999096" y="720126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53340" rIns="99568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chemeClr val="tx1"/>
              </a:solidFill>
            </a:rPr>
            <a:t>  </a:t>
          </a:r>
          <a:r>
            <a:rPr lang="zh-CN" altLang="en-US" sz="1800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rPr>
            <a:t>新型集热管的介绍</a:t>
          </a:r>
          <a:endParaRPr lang="zh-CN" altLang="en-US" sz="2000" b="1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</a:endParaRPr>
        </a:p>
      </dsp:txBody>
      <dsp:txXfrm rot="10800000">
        <a:off x="999096" y="720126"/>
        <a:ext cx="3394760" cy="576101"/>
      </dsp:txXfrm>
    </dsp:sp>
    <dsp:sp modelId="{90CFA15C-3360-48BD-89F3-FB5A66DA3B89}">
      <dsp:nvSpPr>
        <dsp:cNvPr id="5" name="椭圆 4"/>
        <dsp:cNvSpPr/>
      </dsp:nvSpPr>
      <dsp:spPr bwMode="white">
        <a:xfrm>
          <a:off x="711046" y="720126"/>
          <a:ext cx="576101" cy="576101"/>
        </a:xfrm>
        <a:prstGeom prst="ellipse">
          <a:avLst/>
        </a:prstGeom>
        <a:solidFill>
          <a:schemeClr val="accent2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720126"/>
        <a:ext cx="576101" cy="576101"/>
      </dsp:txXfrm>
    </dsp:sp>
    <dsp:sp modelId="{8881AADF-DC0F-4E03-8942-91937863FCC9}">
      <dsp:nvSpPr>
        <dsp:cNvPr id="8" name="五边形 7"/>
        <dsp:cNvSpPr/>
      </dsp:nvSpPr>
      <dsp:spPr bwMode="white">
        <a:xfrm rot="10800000">
          <a:off x="999096" y="1440252"/>
          <a:ext cx="3394760" cy="576101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68580" rIns="128016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rPr>
            <a:t>梯级聚光集热系统介绍</a:t>
          </a:r>
        </a:p>
      </dsp:txBody>
      <dsp:txXfrm rot="10800000">
        <a:off x="999096" y="1440252"/>
        <a:ext cx="3394760" cy="576101"/>
      </dsp:txXfrm>
    </dsp:sp>
    <dsp:sp modelId="{48DCF56D-13E9-431B-A7A8-3A71B9E7B15D}">
      <dsp:nvSpPr>
        <dsp:cNvPr id="7" name="椭圆 6"/>
        <dsp:cNvSpPr/>
      </dsp:nvSpPr>
      <dsp:spPr bwMode="white">
        <a:xfrm>
          <a:off x="711046" y="1440252"/>
          <a:ext cx="576101" cy="576101"/>
        </a:xfrm>
        <a:prstGeom prst="ellips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1440252"/>
        <a:ext cx="576101" cy="576101"/>
      </dsp:txXfrm>
    </dsp:sp>
    <dsp:sp modelId="{71E495E8-098F-42EF-9C67-1E5DE9B34C57}">
      <dsp:nvSpPr>
        <dsp:cNvPr id="10" name="五边形 9"/>
        <dsp:cNvSpPr/>
      </dsp:nvSpPr>
      <dsp:spPr bwMode="white">
        <a:xfrm rot="10800000">
          <a:off x="999096" y="2160378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72390" rIns="135128" bIns="723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>
              <a:solidFill>
                <a:schemeClr val="tx1"/>
              </a:solidFill>
            </a:rPr>
            <a:t>   </a:t>
          </a:r>
          <a:r>
            <a:rPr lang="zh-CN" altLang="en-US" sz="1800" b="1" kern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rPr>
            <a:t>构建的电站算例计算</a:t>
          </a:r>
          <a:endParaRPr lang="zh-CN" altLang="zh-CN" sz="1800" b="1" kern="1200" dirty="0">
            <a:solidFill>
              <a:prstClr val="black"/>
            </a:solidFill>
            <a:latin typeface="黑体" panose="02010609060101010101" pitchFamily="49" charset="-122"/>
            <a:ea typeface="黑体" panose="02010609060101010101" pitchFamily="49" charset="-122"/>
            <a:cs typeface="+mn-cs"/>
            <a:sym typeface="微软雅黑" panose="020B0503020204020204" pitchFamily="34" charset="-122"/>
          </a:endParaRPr>
        </a:p>
      </dsp:txBody>
      <dsp:txXfrm rot="10800000">
        <a:off x="999096" y="2160378"/>
        <a:ext cx="3394760" cy="576101"/>
      </dsp:txXfrm>
    </dsp:sp>
    <dsp:sp modelId="{6AC3F620-EEF7-4044-B4CC-122F260732B7}">
      <dsp:nvSpPr>
        <dsp:cNvPr id="9" name="椭圆 8"/>
        <dsp:cNvSpPr/>
      </dsp:nvSpPr>
      <dsp:spPr bwMode="white">
        <a:xfrm>
          <a:off x="666253" y="2129325"/>
          <a:ext cx="576101" cy="576101"/>
        </a:xfrm>
        <a:prstGeom prst="ellips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666253" y="2129325"/>
        <a:ext cx="576101" cy="576101"/>
      </dsp:txXfrm>
    </dsp:sp>
    <dsp:sp modelId="{9A922974-E05A-450B-B489-59F8D3E61C49}">
      <dsp:nvSpPr>
        <dsp:cNvPr id="12" name="五边形 11"/>
        <dsp:cNvSpPr/>
      </dsp:nvSpPr>
      <dsp:spPr bwMode="white">
        <a:xfrm rot="10800000">
          <a:off x="999096" y="2880504"/>
          <a:ext cx="3394760" cy="576101"/>
        </a:xfrm>
        <a:prstGeom prst="homePlate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54044" tIns="72390" rIns="135128" bIns="723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 dirty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  <a:cs typeface="+mn-cs"/>
              <a:sym typeface="微软雅黑" panose="020B0503020204020204" pitchFamily="34" charset="-122"/>
            </a:rPr>
            <a:t>成果</a:t>
          </a:r>
        </a:p>
      </dsp:txBody>
      <dsp:txXfrm rot="10800000">
        <a:off x="999096" y="2880504"/>
        <a:ext cx="3394760" cy="576101"/>
      </dsp:txXfrm>
    </dsp:sp>
    <dsp:sp modelId="{BFECE669-4DCA-438F-8E04-D7EB7619CF23}">
      <dsp:nvSpPr>
        <dsp:cNvPr id="11" name="椭圆 10"/>
        <dsp:cNvSpPr/>
      </dsp:nvSpPr>
      <dsp:spPr bwMode="white">
        <a:xfrm>
          <a:off x="711046" y="2880504"/>
          <a:ext cx="576101" cy="576101"/>
        </a:xfrm>
        <a:prstGeom prst="ellipse">
          <a:avLst/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711046" y="2880504"/>
        <a:ext cx="576101" cy="576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emf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7" Type="http://schemas.openxmlformats.org/officeDocument/2006/relationships/image" Target="../media/image24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/>
          <p:nvPr/>
        </p:nvSpPr>
        <p:spPr>
          <a:xfrm>
            <a:off x="0" y="374650"/>
            <a:ext cx="541338" cy="53975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2463" y="644525"/>
            <a:ext cx="834231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/>
          <p:nvPr/>
        </p:nvSpPr>
        <p:spPr>
          <a:xfrm>
            <a:off x="0" y="374650"/>
            <a:ext cx="541338" cy="53975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038" y="873125"/>
            <a:ext cx="834231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/>
          <p:nvPr/>
        </p:nvSpPr>
        <p:spPr>
          <a:xfrm>
            <a:off x="0" y="374650"/>
            <a:ext cx="541338" cy="53975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2463" y="644525"/>
            <a:ext cx="834231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427913" y="115888"/>
            <a:ext cx="1716088" cy="381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造字工房悦圆演示版常规体"/>
                <a:ea typeface="造字工房悦圆演示版常规体"/>
                <a:cs typeface="造字工房悦圆演示版常规体"/>
              </a:rPr>
              <a:t>2014</a:t>
            </a:r>
            <a:r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造字工房悦圆演示版常规体"/>
                <a:ea typeface="造字工房悦圆演示版常规体"/>
                <a:cs typeface="造字工房悦圆演示版常规体"/>
              </a:rPr>
              <a:t>联想茄子快传校园开发大赛</a:t>
            </a: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造字工房悦圆演示版常规体"/>
              <a:ea typeface="造字工房悦圆演示版常规体"/>
              <a:cs typeface="造字工房悦圆演示版常规体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造字工房悦圆演示版常规体"/>
                <a:ea typeface="造字工房悦圆演示版常规体"/>
                <a:cs typeface="造字工房悦圆演示版常规体"/>
              </a:rPr>
              <a:t>全国总决赛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造字工房悦圆演示版常规体"/>
                <a:ea typeface="造字工房悦圆演示版常规体"/>
                <a:cs typeface="造字工房悦圆演示版常规体"/>
              </a:rPr>
              <a:t>策划案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造字工房悦圆演示版常规体"/>
              <a:ea typeface="造字工房悦圆演示版常规体"/>
              <a:cs typeface="造字工房悦圆演示版常规体"/>
            </a:endParaRPr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/>
          <p:nvPr/>
        </p:nvSpPr>
        <p:spPr>
          <a:xfrm>
            <a:off x="0" y="374650"/>
            <a:ext cx="541338" cy="53975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2463" y="644525"/>
            <a:ext cx="834231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28.xml"/><Relationship Id="rId6" Type="http://schemas.openxmlformats.org/officeDocument/2006/relationships/tags" Target="../tags/tag1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7.emf"/><Relationship Id="rId2" Type="http://schemas.openxmlformats.org/officeDocument/2006/relationships/oleObject" Target="../embeddings/oleObject12.bin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8" Type="http://schemas.openxmlformats.org/officeDocument/2006/relationships/image" Target="../media/image21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18.wmf"/><Relationship Id="rId16" Type="http://schemas.openxmlformats.org/officeDocument/2006/relationships/vmlDrawing" Target="../drawings/vmlDrawing5.vml"/><Relationship Id="rId15" Type="http://schemas.openxmlformats.org/officeDocument/2006/relationships/slideLayout" Target="../slideLayouts/slideLayout28.xml"/><Relationship Id="rId14" Type="http://schemas.openxmlformats.org/officeDocument/2006/relationships/image" Target="../media/image24.wmf"/><Relationship Id="rId13" Type="http://schemas.openxmlformats.org/officeDocument/2006/relationships/oleObject" Target="../embeddings/oleObject20.bin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1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28.xml"/><Relationship Id="rId7" Type="http://schemas.openxmlformats.org/officeDocument/2006/relationships/image" Target="../media/image31.emf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1.bin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image" Target="../media/image35.emf"/><Relationship Id="rId7" Type="http://schemas.openxmlformats.org/officeDocument/2006/relationships/oleObject" Target="../embeddings/oleObject26.bin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e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32.emf"/><Relationship Id="rId14" Type="http://schemas.openxmlformats.org/officeDocument/2006/relationships/vmlDrawing" Target="../drawings/vmlDrawing7.vml"/><Relationship Id="rId13" Type="http://schemas.openxmlformats.org/officeDocument/2006/relationships/slideLayout" Target="../slideLayouts/slideLayout28.xml"/><Relationship Id="rId12" Type="http://schemas.openxmlformats.org/officeDocument/2006/relationships/image" Target="../media/image37.emf"/><Relationship Id="rId11" Type="http://schemas.openxmlformats.org/officeDocument/2006/relationships/oleObject" Target="../embeddings/oleObject28.bin"/><Relationship Id="rId10" Type="http://schemas.openxmlformats.org/officeDocument/2006/relationships/image" Target="../media/image36.emf"/><Relationship Id="rId1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emf"/><Relationship Id="rId3" Type="http://schemas.openxmlformats.org/officeDocument/2006/relationships/oleObject" Target="../embeddings/oleObject30.bin"/><Relationship Id="rId2" Type="http://schemas.openxmlformats.org/officeDocument/2006/relationships/image" Target="../media/image38.emf"/><Relationship Id="rId10" Type="http://schemas.openxmlformats.org/officeDocument/2006/relationships/vmlDrawing" Target="../drawings/vmlDrawing8.vml"/><Relationship Id="rId1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4.emf"/><Relationship Id="rId1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8" Type="http://schemas.openxmlformats.org/officeDocument/2006/relationships/image" Target="../media/image48.wmf"/><Relationship Id="rId7" Type="http://schemas.openxmlformats.org/officeDocument/2006/relationships/oleObject" Target="../embeddings/oleObject35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45.emf"/><Relationship Id="rId13" Type="http://schemas.openxmlformats.org/officeDocument/2006/relationships/notesSlide" Target="../notesSlides/notesSlide5.xml"/><Relationship Id="rId12" Type="http://schemas.openxmlformats.org/officeDocument/2006/relationships/vmlDrawing" Target="../drawings/vmlDrawing10.v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49.wmf"/><Relationship Id="rId1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50.emf"/><Relationship Id="rId1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52.e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51.emf"/><Relationship Id="rId1" Type="http://schemas.openxmlformats.org/officeDocument/2006/relationships/oleObject" Target="../embeddings/oleObject38.bin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54.wmf"/><Relationship Id="rId3" Type="http://schemas.openxmlformats.org/officeDocument/2006/relationships/oleObject" Target="../embeddings/oleObject41.bin"/><Relationship Id="rId2" Type="http://schemas.openxmlformats.org/officeDocument/2006/relationships/image" Target="../media/image53.emf"/><Relationship Id="rId1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5.emf"/><Relationship Id="rId1" Type="http://schemas.openxmlformats.org/officeDocument/2006/relationships/oleObject" Target="../embeddings/oleObject42.bin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7.wmf"/><Relationship Id="rId3" Type="http://schemas.openxmlformats.org/officeDocument/2006/relationships/oleObject" Target="../embeddings/oleObject44.bin"/><Relationship Id="rId2" Type="http://schemas.openxmlformats.org/officeDocument/2006/relationships/image" Target="../media/image56.emf"/><Relationship Id="rId1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vmlDrawing" Target="../drawings/vmlDrawing16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8.wmf"/><Relationship Id="rId2" Type="http://schemas.openxmlformats.org/officeDocument/2006/relationships/oleObject" Target="../embeddings/oleObject45.bin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vmlDrawing" Target="../drawings/vmlDrawing17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0.emf"/><Relationship Id="rId3" Type="http://schemas.openxmlformats.org/officeDocument/2006/relationships/oleObject" Target="../embeddings/oleObject47.bin"/><Relationship Id="rId2" Type="http://schemas.openxmlformats.org/officeDocument/2006/relationships/image" Target="../media/image59.emf"/><Relationship Id="rId1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hyperlink" Target="http://apps.webofknowledge.com/full_record.do?product=WOS&amp;search_mode=GeneralSearch&amp;qid=9&amp;SID=5EL1rkISDHbdnMmjsbs&amp;page=1&amp;doc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emf"/><Relationship Id="rId15" Type="http://schemas.openxmlformats.org/officeDocument/2006/relationships/notesSlide" Target="../notesSlides/notesSlide1.xml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10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image" Target="../media/image15.e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2.emf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圆角矩形 18"/>
          <p:cNvSpPr/>
          <p:nvPr/>
        </p:nvSpPr>
        <p:spPr>
          <a:xfrm>
            <a:off x="2997200" y="4960938"/>
            <a:ext cx="3148013" cy="1430338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5" name="Line 2"/>
          <p:cNvSpPr/>
          <p:nvPr/>
        </p:nvSpPr>
        <p:spPr>
          <a:xfrm flipV="1">
            <a:off x="1922463" y="2579688"/>
            <a:ext cx="261937" cy="1100137"/>
          </a:xfrm>
          <a:prstGeom prst="line">
            <a:avLst/>
          </a:prstGeom>
          <a:ln w="571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6" name="Line 3"/>
          <p:cNvSpPr/>
          <p:nvPr/>
        </p:nvSpPr>
        <p:spPr>
          <a:xfrm flipV="1">
            <a:off x="2054225" y="2579688"/>
            <a:ext cx="260350" cy="1100137"/>
          </a:xfrm>
          <a:prstGeom prst="line">
            <a:avLst/>
          </a:prstGeom>
          <a:ln w="571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7" name="Line 4"/>
          <p:cNvSpPr/>
          <p:nvPr/>
        </p:nvSpPr>
        <p:spPr>
          <a:xfrm flipV="1">
            <a:off x="1793875" y="2579688"/>
            <a:ext cx="260350" cy="1100137"/>
          </a:xfrm>
          <a:prstGeom prst="line">
            <a:avLst/>
          </a:prstGeom>
          <a:ln w="571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8" name="文本框 1"/>
          <p:cNvSpPr txBox="1"/>
          <p:nvPr/>
        </p:nvSpPr>
        <p:spPr>
          <a:xfrm>
            <a:off x="1012825" y="2332038"/>
            <a:ext cx="7118350" cy="511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zh-CN" altLang="zh-CN" sz="30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大开口槽式梯级聚光集热系统的研究</a:t>
            </a:r>
            <a:endParaRPr lang="zh-CN" altLang="zh-CN" sz="3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314450" y="2946400"/>
            <a:ext cx="665162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文本框 12"/>
          <p:cNvSpPr txBox="1"/>
          <p:nvPr/>
        </p:nvSpPr>
        <p:spPr>
          <a:xfrm>
            <a:off x="3451225" y="4175125"/>
            <a:ext cx="237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巩景虎，博士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副教授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1" name="文本框 13"/>
          <p:cNvSpPr txBox="1"/>
          <p:nvPr/>
        </p:nvSpPr>
        <p:spPr>
          <a:xfrm>
            <a:off x="3382963" y="4991100"/>
            <a:ext cx="2378075" cy="1346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西安建筑科技大学</a:t>
            </a:r>
            <a:endParaRPr lang="en-US" altLang="zh-CN" sz="1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建筑设备科学与工程学院</a:t>
            </a:r>
            <a:endParaRPr lang="en-US" altLang="zh-CN" sz="1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13893290457</a:t>
            </a:r>
            <a:endParaRPr lang="en-US" altLang="zh-CN" sz="1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gongjinghu0103@163.com</a:t>
            </a:r>
            <a:endParaRPr lang="zh-CN" altLang="en-US" sz="1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820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113"/>
            <a:ext cx="1922463" cy="1922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圆角矩形 24"/>
          <p:cNvSpPr/>
          <p:nvPr/>
        </p:nvSpPr>
        <p:spPr>
          <a:xfrm>
            <a:off x="4500563" y="785813"/>
            <a:ext cx="4065588" cy="33734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光学效率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49288" y="785813"/>
            <a:ext cx="3463925" cy="33734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0" name="文本框 10"/>
          <p:cNvSpPr txBox="1"/>
          <p:nvPr/>
        </p:nvSpPr>
        <p:spPr>
          <a:xfrm>
            <a:off x="596900" y="223838"/>
            <a:ext cx="3049588" cy="341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zh-CN" altLang="en-US" sz="1800" b="1" dirty="0"/>
              <a:t>光学效率比较研究</a:t>
            </a:r>
            <a:endParaRPr lang="zh-CN" altLang="zh-CN" sz="1800" dirty="0"/>
          </a:p>
        </p:txBody>
      </p:sp>
      <p:pic>
        <p:nvPicPr>
          <p:cNvPr id="19461" name="图片 20" descr="C:\Users\hp\Desktop\4.png"/>
          <p:cNvPicPr>
            <a:picLocks noChangeAspect="1"/>
          </p:cNvPicPr>
          <p:nvPr/>
        </p:nvPicPr>
        <p:blipFill>
          <a:blip r:embed="rId1"/>
          <a:srcRect l="1901" t="4436" r="9537" b="5577"/>
          <a:stretch>
            <a:fillRect/>
          </a:stretch>
        </p:blipFill>
        <p:spPr>
          <a:xfrm>
            <a:off x="801688" y="2143125"/>
            <a:ext cx="2805112" cy="191770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dash"/>
            <a:miter/>
            <a:headEnd type="none" w="med" len="med"/>
            <a:tailEnd type="none" w="med" len="med"/>
          </a:ln>
        </p:spPr>
      </p:pic>
      <p:graphicFrame>
        <p:nvGraphicFramePr>
          <p:cNvPr id="19462" name="对象 24"/>
          <p:cNvGraphicFramePr>
            <a:graphicFrameLocks noChangeAspect="1"/>
          </p:cNvGraphicFramePr>
          <p:nvPr/>
        </p:nvGraphicFramePr>
        <p:xfrm>
          <a:off x="1135063" y="842963"/>
          <a:ext cx="2227262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2" imgW="6085840" imgH="3423285" progId="PowerPoint.Show.12">
                  <p:embed/>
                </p:oleObj>
              </mc:Choice>
              <mc:Fallback>
                <p:oleObj name="" r:id="rId2" imgW="6085840" imgH="3423285" progId="PowerPoint.Show.12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3"/>
                      <a:srcRect l="33881" t="22815" r="30156" b="41951"/>
                      <a:stretch>
                        <a:fillRect/>
                      </a:stretch>
                    </p:blipFill>
                    <p:spPr>
                      <a:xfrm>
                        <a:off x="1135063" y="842963"/>
                        <a:ext cx="2227262" cy="1241425"/>
                      </a:xfrm>
                      <a:prstGeom prst="rect">
                        <a:avLst/>
                      </a:prstGeom>
                      <a:noFill/>
                      <a:ln w="12700" cap="flat" cmpd="sng">
                        <a:solidFill>
                          <a:schemeClr val="bg1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箭头连接符 11"/>
          <p:cNvCxnSpPr/>
          <p:nvPr/>
        </p:nvCxnSpPr>
        <p:spPr>
          <a:xfrm>
            <a:off x="2190750" y="1784350"/>
            <a:ext cx="0" cy="5699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4" name="对象 3"/>
          <p:cNvGraphicFramePr>
            <a:graphicFrameLocks noChangeAspect="1"/>
          </p:cNvGraphicFramePr>
          <p:nvPr/>
        </p:nvGraphicFramePr>
        <p:xfrm>
          <a:off x="4500563" y="857250"/>
          <a:ext cx="3916362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4" imgW="3914140" imgH="2999740" progId="Origin95.Graph">
                  <p:embed/>
                </p:oleObj>
              </mc:Choice>
              <mc:Fallback>
                <p:oleObj name="" r:id="rId4" imgW="3914140" imgH="2999740" progId="Origin95.Graph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5"/>
                      <a:srcRect l="9604" t="9169" r="12302" b="8604"/>
                      <a:stretch>
                        <a:fillRect/>
                      </a:stretch>
                    </p:blipFill>
                    <p:spPr>
                      <a:xfrm>
                        <a:off x="4500563" y="857250"/>
                        <a:ext cx="3916362" cy="3041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5329555" y="4678680"/>
            <a:ext cx="3368040" cy="1706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lvl1pPr indent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增加平面反射镜后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光学效率提高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4%-12%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，均匀度也提高了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2%-22%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集热管越大，二次反射镜的作用越小，提高的值越小。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集热管越大，光学效率越大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220663" y="4354513"/>
          <a:ext cx="4795838" cy="2279650"/>
        </p:xfrm>
        <a:graphic>
          <a:graphicData uri="http://schemas.openxmlformats.org/drawingml/2006/table">
            <a:tbl>
              <a:tblPr/>
              <a:tblGrid>
                <a:gridCol w="1198959"/>
                <a:gridCol w="723577"/>
                <a:gridCol w="639788"/>
                <a:gridCol w="741784"/>
                <a:gridCol w="695423"/>
                <a:gridCol w="796307"/>
              </a:tblGrid>
              <a:tr h="373625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集热管直径（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  二次镜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60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70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90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681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平均热流密度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zh-CN" sz="12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ave 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 KW/m</a:t>
                      </a:r>
                      <a:r>
                        <a:rPr kumimoji="0" lang="en-US" altLang="zh-CN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30.1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27.3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24.8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22.7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</a:tr>
              <a:tr h="186813">
                <a:tc vMerge="1"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无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25.3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24.1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22.8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21.5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8681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光学效率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</a:t>
                      </a:r>
                      <a:r>
                        <a:rPr kumimoji="0" lang="en-US" altLang="zh-CN" sz="12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opt 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70.9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75.0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78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80.3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</a:tr>
              <a:tr h="224707">
                <a:tc vMerge="1"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无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59.6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66.2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71.7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75.9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8681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最大热流密度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zh-CN" sz="12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 KW/m</a:t>
                      </a:r>
                      <a:r>
                        <a:rPr kumimoji="0" lang="en-US" altLang="zh-CN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56.9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54.2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50.8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48.0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</a:tr>
              <a:tr h="186813">
                <a:tc vMerge="1"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无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63.9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60.4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55.7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50.3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8681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最小热流密度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zh-CN" sz="12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min 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 KW/m</a:t>
                      </a:r>
                      <a:r>
                        <a:rPr kumimoji="0" lang="en-US" altLang="zh-CN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9.5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5.3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1.4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</a:tr>
              <a:tr h="186813">
                <a:tc vMerge="1"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无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0.7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0.6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0.8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0.7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8681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均匀度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N (%)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46.9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38.8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32.3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30.3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</a:tr>
              <a:tr h="186813">
                <a:tc vMerge="1"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无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25.7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29.9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29.0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28.2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6180138" y="3838575"/>
            <a:ext cx="901700" cy="30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400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光学效率</a:t>
            </a:r>
            <a:endParaRPr kumimoji="0" lang="zh-CN" altLang="en-US" sz="1400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箭头: 下 2"/>
          <p:cNvSpPr/>
          <p:nvPr/>
        </p:nvSpPr>
        <p:spPr>
          <a:xfrm>
            <a:off x="6769100" y="4318000"/>
            <a:ext cx="312738" cy="293688"/>
          </a:xfrm>
          <a:prstGeom prst="downArrow">
            <a:avLst/>
          </a:prstGeom>
          <a:solidFill>
            <a:srgbClr val="E51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箭头: 右 3"/>
          <p:cNvSpPr/>
          <p:nvPr/>
        </p:nvSpPr>
        <p:spPr>
          <a:xfrm>
            <a:off x="5075238" y="5397500"/>
            <a:ext cx="244475" cy="290513"/>
          </a:xfrm>
          <a:prstGeom prst="rightArrow">
            <a:avLst/>
          </a:prstGeom>
          <a:solidFill>
            <a:srgbClr val="E51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箭头: 右 13"/>
          <p:cNvSpPr/>
          <p:nvPr/>
        </p:nvSpPr>
        <p:spPr>
          <a:xfrm>
            <a:off x="4200525" y="2354263"/>
            <a:ext cx="238125" cy="327025"/>
          </a:xfrm>
          <a:prstGeom prst="rightArrow">
            <a:avLst/>
          </a:prstGeom>
          <a:solidFill>
            <a:srgbClr val="E51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箭头: 下 14"/>
          <p:cNvSpPr/>
          <p:nvPr/>
        </p:nvSpPr>
        <p:spPr>
          <a:xfrm>
            <a:off x="2341563" y="4184650"/>
            <a:ext cx="295275" cy="152400"/>
          </a:xfrm>
          <a:prstGeom prst="downArrow">
            <a:avLst/>
          </a:prstGeom>
          <a:solidFill>
            <a:srgbClr val="E51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矩形 34"/>
          <p:cNvSpPr/>
          <p:nvPr/>
        </p:nvSpPr>
        <p:spPr>
          <a:xfrm>
            <a:off x="4756150" y="1690688"/>
            <a:ext cx="4068763" cy="250983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5438" y="1514475"/>
            <a:ext cx="4368800" cy="5162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8" name="文本框 10"/>
          <p:cNvSpPr txBox="1"/>
          <p:nvPr/>
        </p:nvSpPr>
        <p:spPr>
          <a:xfrm>
            <a:off x="571500" y="255588"/>
            <a:ext cx="2725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热力学模型介绍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1509" name="对象 3"/>
          <p:cNvGraphicFramePr>
            <a:graphicFrameLocks noChangeAspect="1"/>
          </p:cNvGraphicFramePr>
          <p:nvPr/>
        </p:nvGraphicFramePr>
        <p:xfrm>
          <a:off x="1762125" y="1784350"/>
          <a:ext cx="8286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825500" imgH="431800" progId="Equation.DSMT4">
                  <p:embed/>
                </p:oleObj>
              </mc:Choice>
              <mc:Fallback>
                <p:oleObj name="" r:id="rId1" imgW="825500" imgH="4318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62125" y="1784350"/>
                        <a:ext cx="828675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对象 5"/>
          <p:cNvGraphicFramePr>
            <a:graphicFrameLocks noChangeAspect="1"/>
          </p:cNvGraphicFramePr>
          <p:nvPr/>
        </p:nvGraphicFramePr>
        <p:xfrm>
          <a:off x="1511300" y="2616200"/>
          <a:ext cx="21050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2108200" imgH="508000" progId="Equation.DSMT4">
                  <p:embed/>
                </p:oleObj>
              </mc:Choice>
              <mc:Fallback>
                <p:oleObj name="" r:id="rId3" imgW="2108200" imgH="5080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1300" y="2616200"/>
                        <a:ext cx="2105025" cy="542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对象 7"/>
          <p:cNvGraphicFramePr>
            <a:graphicFrameLocks noChangeAspect="1"/>
          </p:cNvGraphicFramePr>
          <p:nvPr/>
        </p:nvGraphicFramePr>
        <p:xfrm>
          <a:off x="354013" y="3643313"/>
          <a:ext cx="4295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5" imgW="4241800" imgH="533400" progId="Equation.DSMT4">
                  <p:embed/>
                </p:oleObj>
              </mc:Choice>
              <mc:Fallback>
                <p:oleObj name="" r:id="rId5" imgW="4241800" imgH="5334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013" y="3643313"/>
                        <a:ext cx="4295775" cy="542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对象 9"/>
          <p:cNvGraphicFramePr>
            <a:graphicFrameLocks noChangeAspect="1"/>
          </p:cNvGraphicFramePr>
          <p:nvPr/>
        </p:nvGraphicFramePr>
        <p:xfrm>
          <a:off x="1287463" y="4640263"/>
          <a:ext cx="25622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7" imgW="2565400" imgH="508000" progId="Equation.DSMT4">
                  <p:embed/>
                </p:oleObj>
              </mc:Choice>
              <mc:Fallback>
                <p:oleObj name="" r:id="rId7" imgW="2565400" imgH="5080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87463" y="4640263"/>
                        <a:ext cx="2562225" cy="542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对象 10"/>
          <p:cNvGraphicFramePr>
            <a:graphicFrameLocks noChangeAspect="1"/>
          </p:cNvGraphicFramePr>
          <p:nvPr/>
        </p:nvGraphicFramePr>
        <p:xfrm>
          <a:off x="1106488" y="5272088"/>
          <a:ext cx="30194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9" imgW="3009900" imgH="508000" progId="Equation.DSMT4">
                  <p:embed/>
                </p:oleObj>
              </mc:Choice>
              <mc:Fallback>
                <p:oleObj name="" r:id="rId9" imgW="3009900" imgH="5080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6488" y="5272088"/>
                        <a:ext cx="3019425" cy="542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对象 15"/>
          <p:cNvGraphicFramePr>
            <a:graphicFrameLocks noChangeAspect="1"/>
          </p:cNvGraphicFramePr>
          <p:nvPr/>
        </p:nvGraphicFramePr>
        <p:xfrm>
          <a:off x="2971800" y="5967413"/>
          <a:ext cx="733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1" imgW="723900" imgH="419100" progId="Equation.DSMT4">
                  <p:embed/>
                </p:oleObj>
              </mc:Choice>
              <mc:Fallback>
                <p:oleObj name="" r:id="rId11" imgW="723900" imgH="4191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71800" y="5967413"/>
                        <a:ext cx="733425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对象 16"/>
          <p:cNvGraphicFramePr>
            <a:graphicFrameLocks noChangeAspect="1"/>
          </p:cNvGraphicFramePr>
          <p:nvPr/>
        </p:nvGraphicFramePr>
        <p:xfrm>
          <a:off x="1123950" y="5956300"/>
          <a:ext cx="14573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3" imgW="1485900" imgH="508000" progId="Equation.DSMT4">
                  <p:embed/>
                </p:oleObj>
              </mc:Choice>
              <mc:Fallback>
                <p:oleObj name="" r:id="rId13" imgW="1485900" imgH="5080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23950" y="5956300"/>
                        <a:ext cx="1457325" cy="542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文本框 27"/>
          <p:cNvSpPr txBox="1"/>
          <p:nvPr/>
        </p:nvSpPr>
        <p:spPr>
          <a:xfrm>
            <a:off x="325438" y="687388"/>
            <a:ext cx="8499475" cy="7842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相关参考文献和本文的理论计算，雷诺数大于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10000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，属于高雷诺领域，因此采用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K-</a:t>
            </a:r>
            <a:r>
              <a:rPr lang="en-US" altLang="zh-CN" sz="1600" baseline="-25000" dirty="0"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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湍流模型，数学如下所示。</a:t>
            </a:r>
            <a:endParaRPr lang="zh-CN" altLang="en-US" sz="16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7" name="文本框 29"/>
          <p:cNvSpPr txBox="1"/>
          <p:nvPr/>
        </p:nvSpPr>
        <p:spPr>
          <a:xfrm>
            <a:off x="295275" y="1514475"/>
            <a:ext cx="13144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连续性方程</a:t>
            </a:r>
            <a:r>
              <a:rPr lang="zh-CN" altLang="en-US" sz="1800" dirty="0"/>
              <a:t>：</a:t>
            </a:r>
            <a:endParaRPr lang="zh-CN" altLang="en-US" sz="1800" dirty="0"/>
          </a:p>
        </p:txBody>
      </p:sp>
      <p:sp>
        <p:nvSpPr>
          <p:cNvPr id="21518" name="文本框 35"/>
          <p:cNvSpPr txBox="1"/>
          <p:nvPr/>
        </p:nvSpPr>
        <p:spPr>
          <a:xfrm>
            <a:off x="295275" y="2374900"/>
            <a:ext cx="1441450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能量守恒方程：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9" name="文本框 36"/>
          <p:cNvSpPr txBox="1"/>
          <p:nvPr/>
        </p:nvSpPr>
        <p:spPr>
          <a:xfrm>
            <a:off x="290513" y="3257550"/>
            <a:ext cx="1441450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动量守恒方程：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20" name="文本框 38"/>
          <p:cNvSpPr txBox="1"/>
          <p:nvPr/>
        </p:nvSpPr>
        <p:spPr>
          <a:xfrm>
            <a:off x="317500" y="4337050"/>
            <a:ext cx="992188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K-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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方程：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21" name="文本框 31"/>
          <p:cNvSpPr txBox="1"/>
          <p:nvPr/>
        </p:nvSpPr>
        <p:spPr>
          <a:xfrm>
            <a:off x="4702175" y="1674813"/>
            <a:ext cx="1825625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热力学边界条件：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22" name="文本框 32"/>
          <p:cNvSpPr txBox="1"/>
          <p:nvPr/>
        </p:nvSpPr>
        <p:spPr>
          <a:xfrm>
            <a:off x="4713288" y="1928813"/>
            <a:ext cx="4217987" cy="2354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集热管长度为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4m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，粗糙度为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0.15mm;</a:t>
            </a:r>
            <a:endParaRPr lang="en-US" altLang="zh-CN" sz="1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进口温度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300-560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℃，流速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0.1-1.5m/s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endParaRPr lang="en-US" altLang="zh-CN" sz="1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传热介质为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Solar salt 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60%NaNO</a:t>
            </a:r>
            <a:r>
              <a:rPr lang="en-US" altLang="zh-CN" sz="11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+40%KNO</a:t>
            </a:r>
            <a:r>
              <a:rPr lang="en-US" altLang="zh-CN" sz="11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1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涂层的发射率为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0.094+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，对流换热系数为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0. 1115mW/m</a:t>
            </a:r>
            <a:r>
              <a:rPr lang="en-US" altLang="zh-CN" sz="1400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K 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endParaRPr lang="en-US" altLang="zh-CN" sz="1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环境温度为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300K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，天空温度为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287K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endParaRPr lang="en-US" altLang="zh-CN" sz="1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集热管表面的热流密度如上一页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PPT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中所示。</a:t>
            </a:r>
            <a:endParaRPr lang="zh-CN" altLang="en-US" sz="1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05375" y="4497388"/>
            <a:ext cx="3929063" cy="2030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  <a:prstDash val="dash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采用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Fluent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进行热力学仿真研究，上述边界条件输入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Fluent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中，采用左边的数值公式进行热学求解。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采用压力求解器，压力和速度整合在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SIMPLE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算法。动量方程、湍流动能和湍流耗散能方程、能量方程和离散都采用二阶迎风格式。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右箭头 39"/>
          <p:cNvSpPr/>
          <p:nvPr/>
        </p:nvSpPr>
        <p:spPr>
          <a:xfrm>
            <a:off x="4702175" y="5322888"/>
            <a:ext cx="203200" cy="307975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下箭头 41"/>
          <p:cNvSpPr/>
          <p:nvPr/>
        </p:nvSpPr>
        <p:spPr>
          <a:xfrm>
            <a:off x="6789738" y="4216400"/>
            <a:ext cx="257175" cy="296863"/>
          </a:xfrm>
          <a:prstGeom prst="downArrow">
            <a:avLst/>
          </a:prstGeom>
          <a:solidFill>
            <a:srgbClr val="FF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10"/>
          <p:cNvSpPr txBox="1"/>
          <p:nvPr/>
        </p:nvSpPr>
        <p:spPr>
          <a:xfrm>
            <a:off x="633413" y="231775"/>
            <a:ext cx="27273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热力学模型验证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9888" y="2632075"/>
            <a:ext cx="8255000" cy="784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olid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热模型选用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结构化网格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，本文中的热效率为主要的研究对象，网格数超过百万，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差值在十万以上，但是热效率几乎不变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，说明热效率与网格大小无关。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2532" name="组合 4"/>
          <p:cNvGrpSpPr/>
          <p:nvPr/>
        </p:nvGrpSpPr>
        <p:grpSpPr>
          <a:xfrm>
            <a:off x="381000" y="1165225"/>
            <a:ext cx="3817938" cy="1135063"/>
            <a:chOff x="481013" y="1870075"/>
            <a:chExt cx="3817937" cy="1135062"/>
          </a:xfrm>
        </p:grpSpPr>
        <p:pic>
          <p:nvPicPr>
            <p:cNvPr id="22607" name="图片 33" descr="1"/>
            <p:cNvPicPr>
              <a:picLocks noChangeAspect="1"/>
            </p:cNvPicPr>
            <p:nvPr/>
          </p:nvPicPr>
          <p:blipFill>
            <a:blip r:embed="rId1"/>
            <a:srcRect l="22414" t="13551" r="24023" b="21114"/>
            <a:stretch>
              <a:fillRect/>
            </a:stretch>
          </p:blipFill>
          <p:spPr>
            <a:xfrm>
              <a:off x="481013" y="1882774"/>
              <a:ext cx="1163637" cy="11223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608" name="图片 34" descr="2"/>
            <p:cNvPicPr>
              <a:picLocks noChangeAspect="1"/>
            </p:cNvPicPr>
            <p:nvPr/>
          </p:nvPicPr>
          <p:blipFill>
            <a:blip r:embed="rId2"/>
            <a:srcRect l="1610" t="33809" r="39362" b="34341"/>
            <a:stretch>
              <a:fillRect/>
            </a:stretch>
          </p:blipFill>
          <p:spPr>
            <a:xfrm>
              <a:off x="1644650" y="1870075"/>
              <a:ext cx="2654300" cy="1131887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22533" name="Rectangle 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sp>
        <p:nvSpPr>
          <p:cNvPr id="22534" name="文本框 14"/>
          <p:cNvSpPr txBox="1"/>
          <p:nvPr/>
        </p:nvSpPr>
        <p:spPr>
          <a:xfrm>
            <a:off x="877888" y="4945063"/>
            <a:ext cx="1857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sp>
        <p:nvSpPr>
          <p:cNvPr id="16" name="矩形 15"/>
          <p:cNvSpPr/>
          <p:nvPr/>
        </p:nvSpPr>
        <p:spPr>
          <a:xfrm>
            <a:off x="407988" y="5472113"/>
            <a:ext cx="8177213" cy="1154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dash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SkyTrough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试验测试数据显示：集热管直径为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70mm,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从光到热的过程损失的效率为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3.7%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，在同样的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℃左右，本文的半圆集热管和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70mm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圆形集热管损失的效率为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3.5%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相差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0.2%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个单元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说明热模型是正确，符合实际情况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。其它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种直径大，对应的损失也大。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52463" y="4213225"/>
          <a:ext cx="7880350" cy="1219200"/>
        </p:xfrm>
        <a:graphic>
          <a:graphicData uri="http://schemas.openxmlformats.org/drawingml/2006/table">
            <a:tbl>
              <a:tblPr/>
              <a:tblGrid>
                <a:gridCol w="1293813"/>
                <a:gridCol w="1693862"/>
                <a:gridCol w="1782763"/>
                <a:gridCol w="1417637"/>
                <a:gridCol w="1692275"/>
              </a:tblGrid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集热管直径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(mm)</a:t>
                      </a:r>
                      <a:endParaRPr kumimoji="0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光学效率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</a:t>
                      </a:r>
                      <a:r>
                        <a:rPr kumimoji="0" lang="en-US" altLang="zh-CN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opt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(%)</a:t>
                      </a:r>
                      <a:endParaRPr kumimoji="0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热效率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</a:t>
                      </a:r>
                      <a:r>
                        <a:rPr kumimoji="0" lang="en-US" altLang="zh-CN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 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损失效率</a:t>
                      </a:r>
                      <a:r>
                        <a:rPr kumimoji="0" lang="zh-CN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kumimoji="0" lang="zh-CN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Skytrough</a:t>
                      </a:r>
                      <a:r>
                        <a:rPr kumimoji="0" lang="en-US" altLang="zh-CN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@</a:t>
                      </a:r>
                      <a:endParaRPr kumimoji="0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77.4</a:t>
                      </a: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73.7</a:t>
                      </a: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3.7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0"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This paper</a:t>
                      </a:r>
                      <a:endParaRPr kumimoji="0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75.2</a:t>
                      </a: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71.7</a:t>
                      </a: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3.5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0">
                <a:tc vMerge="1"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78.4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73.6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4.8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0">
                <a:tc vMerge="1"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80.9</a:t>
                      </a: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73.7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7.2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397375" y="1009650"/>
          <a:ext cx="4365625" cy="1471615"/>
        </p:xfrm>
        <a:graphic>
          <a:graphicData uri="http://schemas.openxmlformats.org/drawingml/2006/table">
            <a:tbl>
              <a:tblPr/>
              <a:tblGrid>
                <a:gridCol w="1047750"/>
                <a:gridCol w="1695450"/>
                <a:gridCol w="1622425"/>
              </a:tblGrid>
              <a:tr h="253675">
                <a:tc>
                  <a:txBody>
                    <a:bodyPr/>
                    <a:lstStyle>
                      <a:lvl1pPr indent="3048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3048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网格数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(×10</a:t>
                      </a:r>
                      <a:r>
                        <a:rPr kumimoji="0" lang="en-US" altLang="zh-CN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CN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热效率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zh-CN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2990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 mm</a:t>
                      </a:r>
                      <a:endParaRPr kumimoji="0" lang="zh-CN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3.20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71.7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02990">
                <a:tc vMerge="1"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3.08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71.7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02990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 mm</a:t>
                      </a:r>
                      <a:endParaRPr kumimoji="0" lang="zh-CN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73.6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02990">
                <a:tc vMerge="1"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2.14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73.5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02990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 mm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2.85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73.7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02990">
                <a:tc vMerge="1"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2.46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73.8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82563" y="3724275"/>
            <a:ext cx="8628063" cy="0"/>
          </a:xfrm>
          <a:prstGeom prst="line">
            <a:avLst/>
          </a:prstGeom>
          <a:ln w="38100">
            <a:solidFill>
              <a:srgbClr val="FC39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04" name="文本框 7"/>
          <p:cNvSpPr txBox="1"/>
          <p:nvPr/>
        </p:nvSpPr>
        <p:spPr>
          <a:xfrm>
            <a:off x="5764213" y="715963"/>
            <a:ext cx="1631950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网格无关性验证</a:t>
            </a:r>
            <a:endParaRPr lang="zh-CN" altLang="en-US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箭头: 右 8"/>
          <p:cNvSpPr/>
          <p:nvPr/>
        </p:nvSpPr>
        <p:spPr>
          <a:xfrm>
            <a:off x="4229100" y="1652588"/>
            <a:ext cx="149225" cy="192088"/>
          </a:xfrm>
          <a:prstGeom prst="rightArrow">
            <a:avLst/>
          </a:prstGeom>
          <a:solidFill>
            <a:srgbClr val="E51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606" name="文本框 9"/>
          <p:cNvSpPr txBox="1"/>
          <p:nvPr/>
        </p:nvSpPr>
        <p:spPr>
          <a:xfrm>
            <a:off x="4068763" y="3875088"/>
            <a:ext cx="1219200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热模型验证</a:t>
            </a:r>
            <a:endParaRPr lang="zh-CN" altLang="en-US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812800" y="762000"/>
            <a:ext cx="7640638" cy="26066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5" name="文本框 10"/>
          <p:cNvSpPr txBox="1"/>
          <p:nvPr/>
        </p:nvSpPr>
        <p:spPr>
          <a:xfrm>
            <a:off x="571500" y="255588"/>
            <a:ext cx="2725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集热管表面温度分布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71650" y="3040063"/>
            <a:ext cx="617538" cy="2778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200" kern="1200" cap="none" spc="0" normalizeH="0" baseline="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70 mm</a:t>
            </a:r>
            <a:endParaRPr kumimoji="0" lang="zh-CN" altLang="en-US" sz="1200" kern="1200" cap="none" spc="0" normalizeH="0" baseline="0" noProof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30700" y="3041650"/>
            <a:ext cx="615950" cy="2778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 mm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34188" y="3040063"/>
            <a:ext cx="617538" cy="276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90 mm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03338" y="6462713"/>
            <a:ext cx="1262063" cy="2778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集热管表面温度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1846263" y="3600450"/>
            <a:ext cx="58245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16" name="直接连接符 34815"/>
          <p:cNvCxnSpPr/>
          <p:nvPr/>
        </p:nvCxnSpPr>
        <p:spPr>
          <a:xfrm flipH="1">
            <a:off x="7666038" y="2746375"/>
            <a:ext cx="4763" cy="8588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5219700" y="2746375"/>
            <a:ext cx="3175" cy="854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530475" y="2892425"/>
            <a:ext cx="14288" cy="701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22" name="直接箭头连接符 34821"/>
          <p:cNvCxnSpPr/>
          <p:nvPr/>
        </p:nvCxnSpPr>
        <p:spPr>
          <a:xfrm>
            <a:off x="1846263" y="3605213"/>
            <a:ext cx="0" cy="323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6" name="图片 27" descr="C:\Users\admin\Desktop\1-90.jpg"/>
          <p:cNvPicPr>
            <a:picLocks noChangeAspect="1"/>
          </p:cNvPicPr>
          <p:nvPr/>
        </p:nvPicPr>
        <p:blipFill>
          <a:blip r:embed="rId1"/>
          <a:srcRect l="-426" t="14461" r="25951" b="7829"/>
          <a:stretch>
            <a:fillRect/>
          </a:stretch>
        </p:blipFill>
        <p:spPr>
          <a:xfrm>
            <a:off x="5878513" y="774700"/>
            <a:ext cx="2519362" cy="197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图片 30" descr="C:\Users\admin\Desktop\70-400.jpg"/>
          <p:cNvPicPr>
            <a:picLocks noChangeAspect="1"/>
          </p:cNvPicPr>
          <p:nvPr/>
        </p:nvPicPr>
        <p:blipFill>
          <a:blip r:embed="rId2"/>
          <a:srcRect l="-319" t="11060" r="21376" b="6696"/>
          <a:stretch>
            <a:fillRect/>
          </a:stretch>
        </p:blipFill>
        <p:spPr>
          <a:xfrm>
            <a:off x="869950" y="777875"/>
            <a:ext cx="2519363" cy="211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图片 31" descr="C:\Users\admin\Desktop\1-80.jpg"/>
          <p:cNvPicPr>
            <a:picLocks noChangeAspect="1"/>
          </p:cNvPicPr>
          <p:nvPr/>
        </p:nvPicPr>
        <p:blipFill>
          <a:blip r:embed="rId3"/>
          <a:srcRect l="533" t="11626" r="27045" b="5995"/>
          <a:stretch>
            <a:fillRect/>
          </a:stretch>
        </p:blipFill>
        <p:spPr>
          <a:xfrm>
            <a:off x="3367088" y="798513"/>
            <a:ext cx="2457450" cy="209708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3569" name="对象 2"/>
          <p:cNvGraphicFramePr>
            <a:graphicFrameLocks noChangeAspect="1"/>
          </p:cNvGraphicFramePr>
          <p:nvPr/>
        </p:nvGraphicFramePr>
        <p:xfrm>
          <a:off x="234633" y="3815715"/>
          <a:ext cx="3138487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4" imgW="3914140" imgH="2999740" progId="Origin95.Graph">
                  <p:embed/>
                </p:oleObj>
              </mc:Choice>
              <mc:Fallback>
                <p:oleObj name="" r:id="rId4" imgW="3914140" imgH="2999740" progId="Origin95.Graph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5"/>
                      <a:srcRect l="9064" t="7195" r="11438" b="6207"/>
                      <a:stretch>
                        <a:fillRect/>
                      </a:stretch>
                    </p:blipFill>
                    <p:spPr>
                      <a:xfrm>
                        <a:off x="234633" y="3815715"/>
                        <a:ext cx="3138487" cy="265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对象 4"/>
          <p:cNvGraphicFramePr>
            <a:graphicFrameLocks noChangeAspect="1"/>
          </p:cNvGraphicFramePr>
          <p:nvPr/>
        </p:nvGraphicFramePr>
        <p:xfrm>
          <a:off x="3508375" y="3879850"/>
          <a:ext cx="3190875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6" imgW="3914140" imgH="2999740" progId="Origin95.Graph">
                  <p:embed/>
                </p:oleObj>
              </mc:Choice>
              <mc:Fallback>
                <p:oleObj name="" r:id="rId6" imgW="3914140" imgH="2999740" progId="Origin95.Graph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7"/>
                      <a:srcRect l="7877" t="8322" r="12085" b="7195"/>
                      <a:stretch>
                        <a:fillRect/>
                      </a:stretch>
                    </p:blipFill>
                    <p:spPr>
                      <a:xfrm>
                        <a:off x="3508375" y="3879850"/>
                        <a:ext cx="3190875" cy="2582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4441825" y="6484938"/>
            <a:ext cx="1724025" cy="2778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集热管表面热损失系数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3289300" y="4972050"/>
            <a:ext cx="219075" cy="307975"/>
          </a:xfrm>
          <a:prstGeom prst="rightArrow">
            <a:avLst/>
          </a:prstGeom>
          <a:solidFill>
            <a:srgbClr val="FC390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34188" y="4064000"/>
            <a:ext cx="2027238" cy="20300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285750" marR="0" indent="-285750" algn="just" defTabSz="914400"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温度越高、直径越大、热损失系数越大。</a:t>
            </a:r>
            <a:endParaRPr kumimoji="0" lang="en-US" altLang="zh-CN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indent="-285750" algn="just" defTabSz="914400"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因此在</a:t>
            </a:r>
            <a:r>
              <a:rPr kumimoji="0" lang="zh-CN" altLang="en-US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不同的温度下，采用不同直径的集热管。</a:t>
            </a:r>
            <a:endParaRPr kumimoji="0" lang="zh-CN" altLang="en-US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箭头: 右 2"/>
          <p:cNvSpPr/>
          <p:nvPr/>
        </p:nvSpPr>
        <p:spPr>
          <a:xfrm>
            <a:off x="6621463" y="4849813"/>
            <a:ext cx="185738" cy="309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框 10"/>
          <p:cNvSpPr txBox="1"/>
          <p:nvPr/>
        </p:nvSpPr>
        <p:spPr>
          <a:xfrm>
            <a:off x="571500" y="255588"/>
            <a:ext cx="2725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集热管热效率计算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4579" name="对象 3"/>
          <p:cNvGraphicFramePr>
            <a:graphicFrameLocks noChangeAspect="1"/>
          </p:cNvGraphicFramePr>
          <p:nvPr/>
        </p:nvGraphicFramePr>
        <p:xfrm>
          <a:off x="361950" y="723900"/>
          <a:ext cx="25527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3914140" imgH="2999740" progId="Origin95.Graph">
                  <p:embed/>
                </p:oleObj>
              </mc:Choice>
              <mc:Fallback>
                <p:oleObj name="" r:id="rId1" imgW="3914140" imgH="2999740" progId="Origin95.Graph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rcRect l="10574" t="9451" r="13272" b="7899"/>
                      <a:stretch>
                        <a:fillRect/>
                      </a:stretch>
                    </p:blipFill>
                    <p:spPr>
                      <a:xfrm>
                        <a:off x="361950" y="723900"/>
                        <a:ext cx="2552700" cy="2105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对象 8"/>
          <p:cNvGraphicFramePr>
            <a:graphicFrameLocks noChangeAspect="1"/>
          </p:cNvGraphicFramePr>
          <p:nvPr/>
        </p:nvGraphicFramePr>
        <p:xfrm>
          <a:off x="3321050" y="709613"/>
          <a:ext cx="25527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3" imgW="3914140" imgH="2999740" progId="Origin95.Graph">
                  <p:embed/>
                </p:oleObj>
              </mc:Choice>
              <mc:Fallback>
                <p:oleObj name="" r:id="rId3" imgW="3914140" imgH="2999740" progId="Origin95.Graph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rcRect l="10574" t="9169" r="12840" b="7899"/>
                      <a:stretch>
                        <a:fillRect/>
                      </a:stretch>
                    </p:blipFill>
                    <p:spPr>
                      <a:xfrm>
                        <a:off x="3321050" y="709613"/>
                        <a:ext cx="2552700" cy="2105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对象 13"/>
          <p:cNvGraphicFramePr>
            <a:graphicFrameLocks noChangeAspect="1"/>
          </p:cNvGraphicFramePr>
          <p:nvPr/>
        </p:nvGraphicFramePr>
        <p:xfrm>
          <a:off x="6162675" y="709613"/>
          <a:ext cx="25527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5" imgW="3914140" imgH="2999740" progId="Origin95.Graph">
                  <p:embed/>
                </p:oleObj>
              </mc:Choice>
              <mc:Fallback>
                <p:oleObj name="" r:id="rId5" imgW="3914140" imgH="2999740" progId="Origin95.Graph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6"/>
                      <a:srcRect l="10251" t="9451" r="12733" b="7758"/>
                      <a:stretch>
                        <a:fillRect/>
                      </a:stretch>
                    </p:blipFill>
                    <p:spPr>
                      <a:xfrm>
                        <a:off x="6162675" y="709613"/>
                        <a:ext cx="2552700" cy="2105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对象 15"/>
          <p:cNvGraphicFramePr>
            <a:graphicFrameLocks noChangeAspect="1"/>
          </p:cNvGraphicFramePr>
          <p:nvPr/>
        </p:nvGraphicFramePr>
        <p:xfrm>
          <a:off x="361950" y="3262313"/>
          <a:ext cx="25527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7" imgW="3914140" imgH="2999740" progId="Origin95.Graph">
                  <p:embed/>
                </p:oleObj>
              </mc:Choice>
              <mc:Fallback>
                <p:oleObj name="" r:id="rId7" imgW="3914140" imgH="2999740" progId="Origin95.Graph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8"/>
                      <a:srcRect l="10251" t="9592" r="13272" b="8182"/>
                      <a:stretch>
                        <a:fillRect/>
                      </a:stretch>
                    </p:blipFill>
                    <p:spPr>
                      <a:xfrm>
                        <a:off x="361950" y="3262313"/>
                        <a:ext cx="2552700" cy="2105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对象 17"/>
          <p:cNvGraphicFramePr>
            <a:graphicFrameLocks noChangeAspect="1"/>
          </p:cNvGraphicFramePr>
          <p:nvPr/>
        </p:nvGraphicFramePr>
        <p:xfrm>
          <a:off x="3306763" y="3262313"/>
          <a:ext cx="25527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9" imgW="3914140" imgH="2999740" progId="Origin95.Graph">
                  <p:embed/>
                </p:oleObj>
              </mc:Choice>
              <mc:Fallback>
                <p:oleObj name="" r:id="rId9" imgW="3914140" imgH="2999740" progId="Origin95.Graph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10"/>
                      <a:srcRect l="10036" t="9451" r="13164" b="7758"/>
                      <a:stretch>
                        <a:fillRect/>
                      </a:stretch>
                    </p:blipFill>
                    <p:spPr>
                      <a:xfrm>
                        <a:off x="3306763" y="3262313"/>
                        <a:ext cx="2552700" cy="2105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对象 19"/>
          <p:cNvGraphicFramePr>
            <a:graphicFrameLocks noChangeAspect="1"/>
          </p:cNvGraphicFramePr>
          <p:nvPr/>
        </p:nvGraphicFramePr>
        <p:xfrm>
          <a:off x="6099175" y="3248025"/>
          <a:ext cx="25527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1" imgW="3914140" imgH="2999740" progId="Origin95.Graph">
                  <p:embed/>
                </p:oleObj>
              </mc:Choice>
              <mc:Fallback>
                <p:oleObj name="" r:id="rId11" imgW="3914140" imgH="2999740" progId="Origin95.Graph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12"/>
                      <a:srcRect l="10251" t="8604" r="12085" b="7758"/>
                      <a:stretch>
                        <a:fillRect/>
                      </a:stretch>
                    </p:blipFill>
                    <p:spPr>
                      <a:xfrm>
                        <a:off x="6099175" y="3248025"/>
                        <a:ext cx="2552700" cy="2105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文本框 20"/>
          <p:cNvSpPr txBox="1"/>
          <p:nvPr/>
        </p:nvSpPr>
        <p:spPr>
          <a:xfrm>
            <a:off x="798513" y="2784475"/>
            <a:ext cx="1817687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DNI=1000 W/m2</a:t>
            </a:r>
            <a:endParaRPr lang="zh-C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6" name="文本框 34"/>
          <p:cNvSpPr txBox="1"/>
          <p:nvPr/>
        </p:nvSpPr>
        <p:spPr>
          <a:xfrm>
            <a:off x="911225" y="5286375"/>
            <a:ext cx="1701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DNI=700 W/m2</a:t>
            </a:r>
            <a:endParaRPr lang="zh-C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7" name="文本框 37"/>
          <p:cNvSpPr txBox="1"/>
          <p:nvPr/>
        </p:nvSpPr>
        <p:spPr>
          <a:xfrm>
            <a:off x="3773488" y="5295900"/>
            <a:ext cx="17018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DNI=600 W/m2</a:t>
            </a:r>
            <a:endParaRPr lang="zh-C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8" name="文本框 38"/>
          <p:cNvSpPr txBox="1"/>
          <p:nvPr/>
        </p:nvSpPr>
        <p:spPr>
          <a:xfrm>
            <a:off x="6718300" y="5276850"/>
            <a:ext cx="170180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DNI=500 W/m2</a:t>
            </a:r>
            <a:endParaRPr lang="zh-C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9" name="文本框 39"/>
          <p:cNvSpPr txBox="1"/>
          <p:nvPr/>
        </p:nvSpPr>
        <p:spPr>
          <a:xfrm>
            <a:off x="3757613" y="2752725"/>
            <a:ext cx="16510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/>
              <a:t>DNI=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en-US" altLang="zh-CN" sz="1800" dirty="0"/>
              <a:t> W/m2</a:t>
            </a:r>
            <a:endParaRPr lang="zh-CN" altLang="en-US" sz="1800" dirty="0"/>
          </a:p>
        </p:txBody>
      </p:sp>
      <p:sp>
        <p:nvSpPr>
          <p:cNvPr id="24590" name="文本框 40"/>
          <p:cNvSpPr txBox="1"/>
          <p:nvPr/>
        </p:nvSpPr>
        <p:spPr>
          <a:xfrm>
            <a:off x="6643688" y="2771775"/>
            <a:ext cx="170180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DNI=800 W/m2</a:t>
            </a:r>
            <a:endParaRPr lang="zh-C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1013" y="5851525"/>
            <a:ext cx="8170863" cy="784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大、温度低，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90 mm 吸收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产生的热效率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高；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DNI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小、温度高，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 mm 吸收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产生的热效率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选择不同直径的集热管，以最大限度地提高不同温度段和DNI的热效率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5938838" y="825500"/>
            <a:ext cx="3121025" cy="57023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3" name="文本框 29"/>
          <p:cNvSpPr txBox="1"/>
          <p:nvPr/>
        </p:nvSpPr>
        <p:spPr>
          <a:xfrm>
            <a:off x="552450" y="246063"/>
            <a:ext cx="29400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流量与挠度关系研究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604" name="Group 26"/>
          <p:cNvGrpSpPr/>
          <p:nvPr/>
        </p:nvGrpSpPr>
        <p:grpSpPr>
          <a:xfrm>
            <a:off x="7342188" y="2627313"/>
            <a:ext cx="752475" cy="571500"/>
            <a:chOff x="0" y="0"/>
            <a:chExt cx="3468" cy="2634"/>
          </a:xfrm>
        </p:grpSpPr>
        <p:sp>
          <p:nvSpPr>
            <p:cNvPr id="25631" name="Freeform 28"/>
            <p:cNvSpPr/>
            <p:nvPr/>
          </p:nvSpPr>
          <p:spPr>
            <a:xfrm>
              <a:off x="891" y="62"/>
              <a:ext cx="457" cy="504"/>
            </a:xfrm>
            <a:custGeom>
              <a:avLst/>
              <a:gdLst>
                <a:gd name="txL" fmla="*/ 0 w 457"/>
                <a:gd name="txT" fmla="*/ 0 h 504"/>
                <a:gd name="txR" fmla="*/ 457 w 457"/>
                <a:gd name="txB" fmla="*/ 504 h 504"/>
              </a:gdLst>
              <a:ahLst/>
              <a:cxnLst>
                <a:cxn ang="0">
                  <a:pos x="161" y="504"/>
                </a:cxn>
                <a:cxn ang="0">
                  <a:pos x="49" y="488"/>
                </a:cxn>
                <a:cxn ang="0">
                  <a:pos x="45" y="424"/>
                </a:cxn>
                <a:cxn ang="0">
                  <a:pos x="41" y="388"/>
                </a:cxn>
                <a:cxn ang="0">
                  <a:pos x="33" y="376"/>
                </a:cxn>
                <a:cxn ang="0">
                  <a:pos x="41" y="352"/>
                </a:cxn>
                <a:cxn ang="0">
                  <a:pos x="45" y="340"/>
                </a:cxn>
                <a:cxn ang="0">
                  <a:pos x="17" y="312"/>
                </a:cxn>
                <a:cxn ang="0">
                  <a:pos x="49" y="264"/>
                </a:cxn>
                <a:cxn ang="0">
                  <a:pos x="41" y="220"/>
                </a:cxn>
                <a:cxn ang="0">
                  <a:pos x="69" y="156"/>
                </a:cxn>
                <a:cxn ang="0">
                  <a:pos x="65" y="88"/>
                </a:cxn>
                <a:cxn ang="0">
                  <a:pos x="121" y="20"/>
                </a:cxn>
                <a:cxn ang="0">
                  <a:pos x="157" y="4"/>
                </a:cxn>
                <a:cxn ang="0">
                  <a:pos x="169" y="0"/>
                </a:cxn>
                <a:cxn ang="0">
                  <a:pos x="349" y="4"/>
                </a:cxn>
                <a:cxn ang="0">
                  <a:pos x="373" y="12"/>
                </a:cxn>
                <a:cxn ang="0">
                  <a:pos x="429" y="64"/>
                </a:cxn>
                <a:cxn ang="0">
                  <a:pos x="449" y="116"/>
                </a:cxn>
                <a:cxn ang="0">
                  <a:pos x="457" y="140"/>
                </a:cxn>
                <a:cxn ang="0">
                  <a:pos x="409" y="376"/>
                </a:cxn>
                <a:cxn ang="0">
                  <a:pos x="365" y="424"/>
                </a:cxn>
                <a:cxn ang="0">
                  <a:pos x="329" y="436"/>
                </a:cxn>
                <a:cxn ang="0">
                  <a:pos x="317" y="440"/>
                </a:cxn>
                <a:cxn ang="0">
                  <a:pos x="261" y="484"/>
                </a:cxn>
                <a:cxn ang="0">
                  <a:pos x="233" y="492"/>
                </a:cxn>
                <a:cxn ang="0">
                  <a:pos x="221" y="500"/>
                </a:cxn>
              </a:cxnLst>
              <a:rect l="txL" t="txT" r="txR" b="txB"/>
              <a:pathLst>
                <a:path w="457" h="504">
                  <a:moveTo>
                    <a:pt x="161" y="504"/>
                  </a:moveTo>
                  <a:cubicBezTo>
                    <a:pt x="120" y="501"/>
                    <a:pt x="87" y="501"/>
                    <a:pt x="49" y="488"/>
                  </a:cubicBezTo>
                  <a:cubicBezTo>
                    <a:pt x="37" y="451"/>
                    <a:pt x="40" y="472"/>
                    <a:pt x="45" y="424"/>
                  </a:cubicBezTo>
                  <a:cubicBezTo>
                    <a:pt x="44" y="412"/>
                    <a:pt x="44" y="400"/>
                    <a:pt x="41" y="388"/>
                  </a:cubicBezTo>
                  <a:cubicBezTo>
                    <a:pt x="40" y="383"/>
                    <a:pt x="33" y="381"/>
                    <a:pt x="33" y="376"/>
                  </a:cubicBezTo>
                  <a:cubicBezTo>
                    <a:pt x="33" y="368"/>
                    <a:pt x="38" y="360"/>
                    <a:pt x="41" y="352"/>
                  </a:cubicBezTo>
                  <a:cubicBezTo>
                    <a:pt x="42" y="348"/>
                    <a:pt x="45" y="340"/>
                    <a:pt x="45" y="340"/>
                  </a:cubicBezTo>
                  <a:cubicBezTo>
                    <a:pt x="22" y="337"/>
                    <a:pt x="0" y="337"/>
                    <a:pt x="17" y="312"/>
                  </a:cubicBezTo>
                  <a:cubicBezTo>
                    <a:pt x="22" y="290"/>
                    <a:pt x="31" y="276"/>
                    <a:pt x="49" y="264"/>
                  </a:cubicBezTo>
                  <a:cubicBezTo>
                    <a:pt x="55" y="246"/>
                    <a:pt x="51" y="235"/>
                    <a:pt x="41" y="220"/>
                  </a:cubicBezTo>
                  <a:cubicBezTo>
                    <a:pt x="45" y="191"/>
                    <a:pt x="44" y="173"/>
                    <a:pt x="69" y="156"/>
                  </a:cubicBezTo>
                  <a:cubicBezTo>
                    <a:pt x="78" y="130"/>
                    <a:pt x="82" y="113"/>
                    <a:pt x="65" y="88"/>
                  </a:cubicBezTo>
                  <a:cubicBezTo>
                    <a:pt x="73" y="43"/>
                    <a:pt x="84" y="38"/>
                    <a:pt x="121" y="20"/>
                  </a:cubicBezTo>
                  <a:cubicBezTo>
                    <a:pt x="159" y="1"/>
                    <a:pt x="95" y="25"/>
                    <a:pt x="157" y="4"/>
                  </a:cubicBezTo>
                  <a:cubicBezTo>
                    <a:pt x="161" y="3"/>
                    <a:pt x="169" y="0"/>
                    <a:pt x="169" y="0"/>
                  </a:cubicBezTo>
                  <a:cubicBezTo>
                    <a:pt x="229" y="1"/>
                    <a:pt x="289" y="0"/>
                    <a:pt x="349" y="4"/>
                  </a:cubicBezTo>
                  <a:cubicBezTo>
                    <a:pt x="357" y="4"/>
                    <a:pt x="373" y="12"/>
                    <a:pt x="373" y="12"/>
                  </a:cubicBezTo>
                  <a:cubicBezTo>
                    <a:pt x="390" y="29"/>
                    <a:pt x="409" y="51"/>
                    <a:pt x="429" y="64"/>
                  </a:cubicBezTo>
                  <a:cubicBezTo>
                    <a:pt x="435" y="82"/>
                    <a:pt x="443" y="98"/>
                    <a:pt x="449" y="116"/>
                  </a:cubicBezTo>
                  <a:cubicBezTo>
                    <a:pt x="452" y="124"/>
                    <a:pt x="457" y="140"/>
                    <a:pt x="457" y="140"/>
                  </a:cubicBezTo>
                  <a:cubicBezTo>
                    <a:pt x="454" y="222"/>
                    <a:pt x="446" y="302"/>
                    <a:pt x="409" y="376"/>
                  </a:cubicBezTo>
                  <a:cubicBezTo>
                    <a:pt x="400" y="393"/>
                    <a:pt x="383" y="416"/>
                    <a:pt x="365" y="424"/>
                  </a:cubicBezTo>
                  <a:cubicBezTo>
                    <a:pt x="365" y="424"/>
                    <a:pt x="335" y="434"/>
                    <a:pt x="329" y="436"/>
                  </a:cubicBezTo>
                  <a:cubicBezTo>
                    <a:pt x="325" y="437"/>
                    <a:pt x="317" y="440"/>
                    <a:pt x="317" y="440"/>
                  </a:cubicBezTo>
                  <a:cubicBezTo>
                    <a:pt x="307" y="455"/>
                    <a:pt x="280" y="479"/>
                    <a:pt x="261" y="484"/>
                  </a:cubicBezTo>
                  <a:cubicBezTo>
                    <a:pt x="256" y="485"/>
                    <a:pt x="239" y="489"/>
                    <a:pt x="233" y="492"/>
                  </a:cubicBezTo>
                  <a:cubicBezTo>
                    <a:pt x="229" y="494"/>
                    <a:pt x="221" y="500"/>
                    <a:pt x="221" y="500"/>
                  </a:cubicBezTo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chemeClr val="bg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32" name="Freeform 29"/>
            <p:cNvSpPr/>
            <p:nvPr/>
          </p:nvSpPr>
          <p:spPr>
            <a:xfrm>
              <a:off x="120" y="0"/>
              <a:ext cx="968" cy="634"/>
            </a:xfrm>
            <a:custGeom>
              <a:avLst/>
              <a:gdLst>
                <a:gd name="txL" fmla="*/ 0 w 968"/>
                <a:gd name="txT" fmla="*/ 0 h 634"/>
                <a:gd name="txR" fmla="*/ 968 w 968"/>
                <a:gd name="txB" fmla="*/ 634 h 634"/>
              </a:gdLst>
              <a:ahLst/>
              <a:cxnLst>
                <a:cxn ang="0">
                  <a:pos x="804" y="434"/>
                </a:cxn>
                <a:cxn ang="0">
                  <a:pos x="712" y="418"/>
                </a:cxn>
                <a:cxn ang="0">
                  <a:pos x="580" y="366"/>
                </a:cxn>
                <a:cxn ang="0">
                  <a:pos x="416" y="362"/>
                </a:cxn>
                <a:cxn ang="0">
                  <a:pos x="300" y="334"/>
                </a:cxn>
                <a:cxn ang="0">
                  <a:pos x="180" y="330"/>
                </a:cxn>
                <a:cxn ang="0">
                  <a:pos x="112" y="274"/>
                </a:cxn>
                <a:cxn ang="0">
                  <a:pos x="100" y="238"/>
                </a:cxn>
                <a:cxn ang="0">
                  <a:pos x="92" y="214"/>
                </a:cxn>
                <a:cxn ang="0">
                  <a:pos x="72" y="50"/>
                </a:cxn>
                <a:cxn ang="0">
                  <a:pos x="68" y="10"/>
                </a:cxn>
                <a:cxn ang="0">
                  <a:pos x="56" y="2"/>
                </a:cxn>
                <a:cxn ang="0">
                  <a:pos x="40" y="26"/>
                </a:cxn>
                <a:cxn ang="0">
                  <a:pos x="24" y="66"/>
                </a:cxn>
                <a:cxn ang="0">
                  <a:pos x="20" y="186"/>
                </a:cxn>
                <a:cxn ang="0">
                  <a:pos x="8" y="190"/>
                </a:cxn>
                <a:cxn ang="0">
                  <a:pos x="0" y="202"/>
                </a:cxn>
                <a:cxn ang="0">
                  <a:pos x="4" y="258"/>
                </a:cxn>
                <a:cxn ang="0">
                  <a:pos x="164" y="398"/>
                </a:cxn>
                <a:cxn ang="0">
                  <a:pos x="204" y="410"/>
                </a:cxn>
                <a:cxn ang="0">
                  <a:pos x="276" y="446"/>
                </a:cxn>
                <a:cxn ang="0">
                  <a:pos x="316" y="462"/>
                </a:cxn>
                <a:cxn ang="0">
                  <a:pos x="420" y="506"/>
                </a:cxn>
                <a:cxn ang="0">
                  <a:pos x="556" y="558"/>
                </a:cxn>
                <a:cxn ang="0">
                  <a:pos x="668" y="570"/>
                </a:cxn>
                <a:cxn ang="0">
                  <a:pos x="736" y="602"/>
                </a:cxn>
                <a:cxn ang="0">
                  <a:pos x="772" y="622"/>
                </a:cxn>
                <a:cxn ang="0">
                  <a:pos x="840" y="634"/>
                </a:cxn>
                <a:cxn ang="0">
                  <a:pos x="956" y="610"/>
                </a:cxn>
                <a:cxn ang="0">
                  <a:pos x="964" y="598"/>
                </a:cxn>
                <a:cxn ang="0">
                  <a:pos x="968" y="586"/>
                </a:cxn>
              </a:cxnLst>
              <a:rect l="txL" t="txT" r="txR" b="txB"/>
              <a:pathLst>
                <a:path w="968" h="634">
                  <a:moveTo>
                    <a:pt x="804" y="434"/>
                  </a:moveTo>
                  <a:cubicBezTo>
                    <a:pt x="773" y="429"/>
                    <a:pt x="744" y="422"/>
                    <a:pt x="712" y="418"/>
                  </a:cubicBezTo>
                  <a:cubicBezTo>
                    <a:pt x="670" y="404"/>
                    <a:pt x="628" y="368"/>
                    <a:pt x="580" y="366"/>
                  </a:cubicBezTo>
                  <a:cubicBezTo>
                    <a:pt x="525" y="364"/>
                    <a:pt x="471" y="363"/>
                    <a:pt x="416" y="362"/>
                  </a:cubicBezTo>
                  <a:cubicBezTo>
                    <a:pt x="378" y="356"/>
                    <a:pt x="338" y="336"/>
                    <a:pt x="300" y="334"/>
                  </a:cubicBezTo>
                  <a:cubicBezTo>
                    <a:pt x="260" y="332"/>
                    <a:pt x="220" y="331"/>
                    <a:pt x="180" y="330"/>
                  </a:cubicBezTo>
                  <a:cubicBezTo>
                    <a:pt x="159" y="309"/>
                    <a:pt x="125" y="303"/>
                    <a:pt x="112" y="274"/>
                  </a:cubicBezTo>
                  <a:cubicBezTo>
                    <a:pt x="112" y="274"/>
                    <a:pt x="102" y="244"/>
                    <a:pt x="100" y="238"/>
                  </a:cubicBezTo>
                  <a:cubicBezTo>
                    <a:pt x="97" y="230"/>
                    <a:pt x="92" y="214"/>
                    <a:pt x="92" y="214"/>
                  </a:cubicBezTo>
                  <a:cubicBezTo>
                    <a:pt x="91" y="186"/>
                    <a:pt x="118" y="81"/>
                    <a:pt x="72" y="50"/>
                  </a:cubicBezTo>
                  <a:cubicBezTo>
                    <a:pt x="71" y="37"/>
                    <a:pt x="72" y="23"/>
                    <a:pt x="68" y="10"/>
                  </a:cubicBezTo>
                  <a:cubicBezTo>
                    <a:pt x="66" y="5"/>
                    <a:pt x="60" y="0"/>
                    <a:pt x="56" y="2"/>
                  </a:cubicBezTo>
                  <a:cubicBezTo>
                    <a:pt x="48" y="7"/>
                    <a:pt x="40" y="26"/>
                    <a:pt x="40" y="26"/>
                  </a:cubicBezTo>
                  <a:cubicBezTo>
                    <a:pt x="36" y="41"/>
                    <a:pt x="29" y="51"/>
                    <a:pt x="24" y="66"/>
                  </a:cubicBezTo>
                  <a:cubicBezTo>
                    <a:pt x="23" y="106"/>
                    <a:pt x="25" y="146"/>
                    <a:pt x="20" y="186"/>
                  </a:cubicBezTo>
                  <a:cubicBezTo>
                    <a:pt x="19" y="190"/>
                    <a:pt x="11" y="187"/>
                    <a:pt x="8" y="190"/>
                  </a:cubicBezTo>
                  <a:cubicBezTo>
                    <a:pt x="4" y="193"/>
                    <a:pt x="3" y="198"/>
                    <a:pt x="0" y="202"/>
                  </a:cubicBezTo>
                  <a:cubicBezTo>
                    <a:pt x="1" y="221"/>
                    <a:pt x="1" y="239"/>
                    <a:pt x="4" y="258"/>
                  </a:cubicBezTo>
                  <a:cubicBezTo>
                    <a:pt x="17" y="343"/>
                    <a:pt x="86" y="387"/>
                    <a:pt x="164" y="398"/>
                  </a:cubicBezTo>
                  <a:cubicBezTo>
                    <a:pt x="193" y="408"/>
                    <a:pt x="180" y="404"/>
                    <a:pt x="204" y="410"/>
                  </a:cubicBezTo>
                  <a:cubicBezTo>
                    <a:pt x="227" y="425"/>
                    <a:pt x="252" y="434"/>
                    <a:pt x="276" y="446"/>
                  </a:cubicBezTo>
                  <a:cubicBezTo>
                    <a:pt x="289" y="452"/>
                    <a:pt x="316" y="462"/>
                    <a:pt x="316" y="462"/>
                  </a:cubicBezTo>
                  <a:cubicBezTo>
                    <a:pt x="337" y="483"/>
                    <a:pt x="392" y="502"/>
                    <a:pt x="420" y="506"/>
                  </a:cubicBezTo>
                  <a:cubicBezTo>
                    <a:pt x="466" y="521"/>
                    <a:pt x="507" y="551"/>
                    <a:pt x="556" y="558"/>
                  </a:cubicBezTo>
                  <a:cubicBezTo>
                    <a:pt x="593" y="563"/>
                    <a:pt x="631" y="565"/>
                    <a:pt x="668" y="570"/>
                  </a:cubicBezTo>
                  <a:cubicBezTo>
                    <a:pt x="685" y="596"/>
                    <a:pt x="704" y="599"/>
                    <a:pt x="736" y="602"/>
                  </a:cubicBezTo>
                  <a:cubicBezTo>
                    <a:pt x="749" y="606"/>
                    <a:pt x="759" y="618"/>
                    <a:pt x="772" y="622"/>
                  </a:cubicBezTo>
                  <a:cubicBezTo>
                    <a:pt x="795" y="630"/>
                    <a:pt x="816" y="631"/>
                    <a:pt x="840" y="634"/>
                  </a:cubicBezTo>
                  <a:cubicBezTo>
                    <a:pt x="880" y="631"/>
                    <a:pt x="922" y="633"/>
                    <a:pt x="956" y="610"/>
                  </a:cubicBezTo>
                  <a:cubicBezTo>
                    <a:pt x="959" y="606"/>
                    <a:pt x="962" y="602"/>
                    <a:pt x="964" y="598"/>
                  </a:cubicBezTo>
                  <a:cubicBezTo>
                    <a:pt x="966" y="594"/>
                    <a:pt x="968" y="586"/>
                    <a:pt x="968" y="586"/>
                  </a:cubicBezTo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chemeClr val="bg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33" name="Freeform 30"/>
            <p:cNvSpPr/>
            <p:nvPr/>
          </p:nvSpPr>
          <p:spPr>
            <a:xfrm>
              <a:off x="0" y="319"/>
              <a:ext cx="1168" cy="575"/>
            </a:xfrm>
            <a:custGeom>
              <a:avLst/>
              <a:gdLst>
                <a:gd name="txL" fmla="*/ 0 w 1168"/>
                <a:gd name="txT" fmla="*/ 0 h 575"/>
                <a:gd name="txR" fmla="*/ 1168 w 1168"/>
                <a:gd name="txB" fmla="*/ 575 h 575"/>
              </a:gdLst>
              <a:ahLst/>
              <a:cxnLst>
                <a:cxn ang="0">
                  <a:pos x="968" y="315"/>
                </a:cxn>
                <a:cxn ang="0">
                  <a:pos x="896" y="355"/>
                </a:cxn>
                <a:cxn ang="0">
                  <a:pos x="712" y="363"/>
                </a:cxn>
                <a:cxn ang="0">
                  <a:pos x="556" y="367"/>
                </a:cxn>
                <a:cxn ang="0">
                  <a:pos x="368" y="371"/>
                </a:cxn>
                <a:cxn ang="0">
                  <a:pos x="136" y="339"/>
                </a:cxn>
                <a:cxn ang="0">
                  <a:pos x="120" y="315"/>
                </a:cxn>
                <a:cxn ang="0">
                  <a:pos x="112" y="291"/>
                </a:cxn>
                <a:cxn ang="0">
                  <a:pos x="108" y="207"/>
                </a:cxn>
                <a:cxn ang="0">
                  <a:pos x="96" y="171"/>
                </a:cxn>
                <a:cxn ang="0">
                  <a:pos x="92" y="55"/>
                </a:cxn>
                <a:cxn ang="0">
                  <a:pos x="76" y="31"/>
                </a:cxn>
                <a:cxn ang="0">
                  <a:pos x="60" y="11"/>
                </a:cxn>
                <a:cxn ang="0">
                  <a:pos x="52" y="35"/>
                </a:cxn>
                <a:cxn ang="0">
                  <a:pos x="48" y="47"/>
                </a:cxn>
                <a:cxn ang="0">
                  <a:pos x="44" y="79"/>
                </a:cxn>
                <a:cxn ang="0">
                  <a:pos x="28" y="103"/>
                </a:cxn>
                <a:cxn ang="0">
                  <a:pos x="24" y="179"/>
                </a:cxn>
                <a:cxn ang="0">
                  <a:pos x="16" y="203"/>
                </a:cxn>
                <a:cxn ang="0">
                  <a:pos x="16" y="367"/>
                </a:cxn>
                <a:cxn ang="0">
                  <a:pos x="92" y="415"/>
                </a:cxn>
                <a:cxn ang="0">
                  <a:pos x="128" y="431"/>
                </a:cxn>
                <a:cxn ang="0">
                  <a:pos x="288" y="495"/>
                </a:cxn>
                <a:cxn ang="0">
                  <a:pos x="384" y="535"/>
                </a:cxn>
                <a:cxn ang="0">
                  <a:pos x="456" y="543"/>
                </a:cxn>
                <a:cxn ang="0">
                  <a:pos x="680" y="563"/>
                </a:cxn>
                <a:cxn ang="0">
                  <a:pos x="704" y="571"/>
                </a:cxn>
                <a:cxn ang="0">
                  <a:pos x="716" y="575"/>
                </a:cxn>
                <a:cxn ang="0">
                  <a:pos x="1000" y="571"/>
                </a:cxn>
                <a:cxn ang="0">
                  <a:pos x="1060" y="547"/>
                </a:cxn>
                <a:cxn ang="0">
                  <a:pos x="1096" y="535"/>
                </a:cxn>
                <a:cxn ang="0">
                  <a:pos x="1136" y="507"/>
                </a:cxn>
                <a:cxn ang="0">
                  <a:pos x="1148" y="499"/>
                </a:cxn>
                <a:cxn ang="0">
                  <a:pos x="1168" y="463"/>
                </a:cxn>
                <a:cxn ang="0">
                  <a:pos x="1164" y="415"/>
                </a:cxn>
              </a:cxnLst>
              <a:rect l="txL" t="txT" r="txR" b="txB"/>
              <a:pathLst>
                <a:path w="1168" h="575">
                  <a:moveTo>
                    <a:pt x="968" y="315"/>
                  </a:moveTo>
                  <a:cubicBezTo>
                    <a:pt x="933" y="321"/>
                    <a:pt x="924" y="346"/>
                    <a:pt x="896" y="355"/>
                  </a:cubicBezTo>
                  <a:cubicBezTo>
                    <a:pt x="838" y="374"/>
                    <a:pt x="773" y="361"/>
                    <a:pt x="712" y="363"/>
                  </a:cubicBezTo>
                  <a:cubicBezTo>
                    <a:pt x="665" y="379"/>
                    <a:pt x="602" y="369"/>
                    <a:pt x="556" y="367"/>
                  </a:cubicBezTo>
                  <a:cubicBezTo>
                    <a:pt x="493" y="359"/>
                    <a:pt x="430" y="362"/>
                    <a:pt x="368" y="371"/>
                  </a:cubicBezTo>
                  <a:cubicBezTo>
                    <a:pt x="315" y="369"/>
                    <a:pt x="194" y="377"/>
                    <a:pt x="136" y="339"/>
                  </a:cubicBezTo>
                  <a:cubicBezTo>
                    <a:pt x="131" y="331"/>
                    <a:pt x="123" y="324"/>
                    <a:pt x="120" y="315"/>
                  </a:cubicBezTo>
                  <a:cubicBezTo>
                    <a:pt x="117" y="307"/>
                    <a:pt x="112" y="291"/>
                    <a:pt x="112" y="291"/>
                  </a:cubicBezTo>
                  <a:cubicBezTo>
                    <a:pt x="111" y="263"/>
                    <a:pt x="111" y="235"/>
                    <a:pt x="108" y="207"/>
                  </a:cubicBezTo>
                  <a:cubicBezTo>
                    <a:pt x="107" y="194"/>
                    <a:pt x="96" y="171"/>
                    <a:pt x="96" y="171"/>
                  </a:cubicBezTo>
                  <a:cubicBezTo>
                    <a:pt x="95" y="132"/>
                    <a:pt x="97" y="93"/>
                    <a:pt x="92" y="55"/>
                  </a:cubicBezTo>
                  <a:cubicBezTo>
                    <a:pt x="91" y="45"/>
                    <a:pt x="76" y="31"/>
                    <a:pt x="76" y="31"/>
                  </a:cubicBezTo>
                  <a:cubicBezTo>
                    <a:pt x="74" y="23"/>
                    <a:pt x="71" y="0"/>
                    <a:pt x="60" y="11"/>
                  </a:cubicBezTo>
                  <a:cubicBezTo>
                    <a:pt x="54" y="17"/>
                    <a:pt x="55" y="27"/>
                    <a:pt x="52" y="35"/>
                  </a:cubicBezTo>
                  <a:cubicBezTo>
                    <a:pt x="51" y="39"/>
                    <a:pt x="48" y="47"/>
                    <a:pt x="48" y="47"/>
                  </a:cubicBezTo>
                  <a:cubicBezTo>
                    <a:pt x="47" y="58"/>
                    <a:pt x="48" y="69"/>
                    <a:pt x="44" y="79"/>
                  </a:cubicBezTo>
                  <a:cubicBezTo>
                    <a:pt x="41" y="88"/>
                    <a:pt x="28" y="103"/>
                    <a:pt x="28" y="103"/>
                  </a:cubicBezTo>
                  <a:cubicBezTo>
                    <a:pt x="27" y="128"/>
                    <a:pt x="27" y="154"/>
                    <a:pt x="24" y="179"/>
                  </a:cubicBezTo>
                  <a:cubicBezTo>
                    <a:pt x="23" y="187"/>
                    <a:pt x="16" y="203"/>
                    <a:pt x="16" y="203"/>
                  </a:cubicBezTo>
                  <a:cubicBezTo>
                    <a:pt x="15" y="223"/>
                    <a:pt x="0" y="347"/>
                    <a:pt x="16" y="367"/>
                  </a:cubicBezTo>
                  <a:cubicBezTo>
                    <a:pt x="33" y="389"/>
                    <a:pt x="67" y="407"/>
                    <a:pt x="92" y="415"/>
                  </a:cubicBezTo>
                  <a:cubicBezTo>
                    <a:pt x="104" y="419"/>
                    <a:pt x="128" y="431"/>
                    <a:pt x="128" y="431"/>
                  </a:cubicBezTo>
                  <a:cubicBezTo>
                    <a:pt x="165" y="468"/>
                    <a:pt x="238" y="484"/>
                    <a:pt x="288" y="495"/>
                  </a:cubicBezTo>
                  <a:cubicBezTo>
                    <a:pt x="320" y="502"/>
                    <a:pt x="352" y="524"/>
                    <a:pt x="384" y="535"/>
                  </a:cubicBezTo>
                  <a:cubicBezTo>
                    <a:pt x="407" y="543"/>
                    <a:pt x="432" y="538"/>
                    <a:pt x="456" y="543"/>
                  </a:cubicBezTo>
                  <a:cubicBezTo>
                    <a:pt x="535" y="559"/>
                    <a:pt x="595" y="561"/>
                    <a:pt x="680" y="563"/>
                  </a:cubicBezTo>
                  <a:cubicBezTo>
                    <a:pt x="688" y="566"/>
                    <a:pt x="696" y="568"/>
                    <a:pt x="704" y="571"/>
                  </a:cubicBezTo>
                  <a:cubicBezTo>
                    <a:pt x="708" y="572"/>
                    <a:pt x="716" y="575"/>
                    <a:pt x="716" y="575"/>
                  </a:cubicBezTo>
                  <a:cubicBezTo>
                    <a:pt x="811" y="574"/>
                    <a:pt x="905" y="574"/>
                    <a:pt x="1000" y="571"/>
                  </a:cubicBezTo>
                  <a:cubicBezTo>
                    <a:pt x="1019" y="570"/>
                    <a:pt x="1043" y="554"/>
                    <a:pt x="1060" y="547"/>
                  </a:cubicBezTo>
                  <a:cubicBezTo>
                    <a:pt x="1072" y="542"/>
                    <a:pt x="1096" y="535"/>
                    <a:pt x="1096" y="535"/>
                  </a:cubicBezTo>
                  <a:cubicBezTo>
                    <a:pt x="1120" y="517"/>
                    <a:pt x="1106" y="527"/>
                    <a:pt x="1136" y="507"/>
                  </a:cubicBezTo>
                  <a:cubicBezTo>
                    <a:pt x="1140" y="504"/>
                    <a:pt x="1148" y="499"/>
                    <a:pt x="1148" y="499"/>
                  </a:cubicBezTo>
                  <a:cubicBezTo>
                    <a:pt x="1166" y="471"/>
                    <a:pt x="1161" y="484"/>
                    <a:pt x="1168" y="463"/>
                  </a:cubicBezTo>
                  <a:cubicBezTo>
                    <a:pt x="1167" y="447"/>
                    <a:pt x="1164" y="415"/>
                    <a:pt x="1164" y="415"/>
                  </a:cubicBezTo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chemeClr val="bg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34" name="Freeform 31"/>
            <p:cNvSpPr/>
            <p:nvPr/>
          </p:nvSpPr>
          <p:spPr>
            <a:xfrm>
              <a:off x="967" y="455"/>
              <a:ext cx="1008" cy="856"/>
            </a:xfrm>
            <a:custGeom>
              <a:avLst/>
              <a:gdLst>
                <a:gd name="txL" fmla="*/ 0 w 1008"/>
                <a:gd name="txT" fmla="*/ 0 h 856"/>
                <a:gd name="txR" fmla="*/ 1008 w 1008"/>
                <a:gd name="txB" fmla="*/ 856 h 856"/>
              </a:gdLst>
              <a:ahLst/>
              <a:cxnLst>
                <a:cxn ang="0">
                  <a:pos x="563" y="856"/>
                </a:cxn>
                <a:cxn ang="0">
                  <a:pos x="471" y="788"/>
                </a:cxn>
                <a:cxn ang="0">
                  <a:pos x="411" y="740"/>
                </a:cxn>
                <a:cxn ang="0">
                  <a:pos x="359" y="688"/>
                </a:cxn>
                <a:cxn ang="0">
                  <a:pos x="351" y="676"/>
                </a:cxn>
                <a:cxn ang="0">
                  <a:pos x="339" y="668"/>
                </a:cxn>
                <a:cxn ang="0">
                  <a:pos x="335" y="656"/>
                </a:cxn>
                <a:cxn ang="0">
                  <a:pos x="279" y="600"/>
                </a:cxn>
                <a:cxn ang="0">
                  <a:pos x="247" y="564"/>
                </a:cxn>
                <a:cxn ang="0">
                  <a:pos x="223" y="548"/>
                </a:cxn>
                <a:cxn ang="0">
                  <a:pos x="135" y="428"/>
                </a:cxn>
                <a:cxn ang="0">
                  <a:pos x="111" y="380"/>
                </a:cxn>
                <a:cxn ang="0">
                  <a:pos x="71" y="332"/>
                </a:cxn>
                <a:cxn ang="0">
                  <a:pos x="23" y="248"/>
                </a:cxn>
                <a:cxn ang="0">
                  <a:pos x="3" y="212"/>
                </a:cxn>
                <a:cxn ang="0">
                  <a:pos x="119" y="92"/>
                </a:cxn>
                <a:cxn ang="0">
                  <a:pos x="167" y="60"/>
                </a:cxn>
                <a:cxn ang="0">
                  <a:pos x="191" y="44"/>
                </a:cxn>
                <a:cxn ang="0">
                  <a:pos x="323" y="0"/>
                </a:cxn>
                <a:cxn ang="0">
                  <a:pos x="379" y="8"/>
                </a:cxn>
                <a:cxn ang="0">
                  <a:pos x="415" y="36"/>
                </a:cxn>
                <a:cxn ang="0">
                  <a:pos x="451" y="48"/>
                </a:cxn>
                <a:cxn ang="0">
                  <a:pos x="543" y="104"/>
                </a:cxn>
                <a:cxn ang="0">
                  <a:pos x="567" y="152"/>
                </a:cxn>
                <a:cxn ang="0">
                  <a:pos x="575" y="188"/>
                </a:cxn>
                <a:cxn ang="0">
                  <a:pos x="599" y="204"/>
                </a:cxn>
                <a:cxn ang="0">
                  <a:pos x="659" y="292"/>
                </a:cxn>
                <a:cxn ang="0">
                  <a:pos x="707" y="364"/>
                </a:cxn>
                <a:cxn ang="0">
                  <a:pos x="751" y="408"/>
                </a:cxn>
                <a:cxn ang="0">
                  <a:pos x="787" y="456"/>
                </a:cxn>
                <a:cxn ang="0">
                  <a:pos x="835" y="512"/>
                </a:cxn>
                <a:cxn ang="0">
                  <a:pos x="883" y="572"/>
                </a:cxn>
                <a:cxn ang="0">
                  <a:pos x="975" y="656"/>
                </a:cxn>
                <a:cxn ang="0">
                  <a:pos x="1007" y="688"/>
                </a:cxn>
                <a:cxn ang="0">
                  <a:pos x="1003" y="704"/>
                </a:cxn>
                <a:cxn ang="0">
                  <a:pos x="799" y="720"/>
                </a:cxn>
                <a:cxn ang="0">
                  <a:pos x="687" y="784"/>
                </a:cxn>
                <a:cxn ang="0">
                  <a:pos x="639" y="808"/>
                </a:cxn>
                <a:cxn ang="0">
                  <a:pos x="615" y="824"/>
                </a:cxn>
                <a:cxn ang="0">
                  <a:pos x="563" y="856"/>
                </a:cxn>
              </a:cxnLst>
              <a:rect l="txL" t="txT" r="txR" b="txB"/>
              <a:pathLst>
                <a:path w="1008" h="856">
                  <a:moveTo>
                    <a:pt x="563" y="856"/>
                  </a:moveTo>
                  <a:cubicBezTo>
                    <a:pt x="542" y="835"/>
                    <a:pt x="498" y="797"/>
                    <a:pt x="471" y="788"/>
                  </a:cubicBezTo>
                  <a:cubicBezTo>
                    <a:pt x="454" y="771"/>
                    <a:pt x="431" y="753"/>
                    <a:pt x="411" y="740"/>
                  </a:cubicBezTo>
                  <a:cubicBezTo>
                    <a:pt x="398" y="721"/>
                    <a:pt x="378" y="701"/>
                    <a:pt x="359" y="688"/>
                  </a:cubicBezTo>
                  <a:cubicBezTo>
                    <a:pt x="356" y="684"/>
                    <a:pt x="354" y="679"/>
                    <a:pt x="351" y="676"/>
                  </a:cubicBezTo>
                  <a:cubicBezTo>
                    <a:pt x="348" y="673"/>
                    <a:pt x="342" y="672"/>
                    <a:pt x="339" y="668"/>
                  </a:cubicBezTo>
                  <a:cubicBezTo>
                    <a:pt x="336" y="665"/>
                    <a:pt x="338" y="659"/>
                    <a:pt x="335" y="656"/>
                  </a:cubicBezTo>
                  <a:cubicBezTo>
                    <a:pt x="319" y="636"/>
                    <a:pt x="298" y="617"/>
                    <a:pt x="279" y="600"/>
                  </a:cubicBezTo>
                  <a:cubicBezTo>
                    <a:pt x="267" y="589"/>
                    <a:pt x="259" y="575"/>
                    <a:pt x="247" y="564"/>
                  </a:cubicBezTo>
                  <a:cubicBezTo>
                    <a:pt x="240" y="558"/>
                    <a:pt x="223" y="548"/>
                    <a:pt x="223" y="548"/>
                  </a:cubicBezTo>
                  <a:cubicBezTo>
                    <a:pt x="205" y="493"/>
                    <a:pt x="170" y="471"/>
                    <a:pt x="135" y="428"/>
                  </a:cubicBezTo>
                  <a:cubicBezTo>
                    <a:pt x="123" y="414"/>
                    <a:pt x="121" y="395"/>
                    <a:pt x="111" y="380"/>
                  </a:cubicBezTo>
                  <a:cubicBezTo>
                    <a:pt x="100" y="363"/>
                    <a:pt x="84" y="348"/>
                    <a:pt x="71" y="332"/>
                  </a:cubicBezTo>
                  <a:cubicBezTo>
                    <a:pt x="50" y="305"/>
                    <a:pt x="39" y="277"/>
                    <a:pt x="23" y="248"/>
                  </a:cubicBezTo>
                  <a:cubicBezTo>
                    <a:pt x="0" y="207"/>
                    <a:pt x="12" y="239"/>
                    <a:pt x="3" y="212"/>
                  </a:cubicBezTo>
                  <a:cubicBezTo>
                    <a:pt x="13" y="154"/>
                    <a:pt x="73" y="122"/>
                    <a:pt x="119" y="92"/>
                  </a:cubicBezTo>
                  <a:cubicBezTo>
                    <a:pt x="136" y="81"/>
                    <a:pt x="150" y="70"/>
                    <a:pt x="167" y="60"/>
                  </a:cubicBezTo>
                  <a:cubicBezTo>
                    <a:pt x="175" y="55"/>
                    <a:pt x="191" y="44"/>
                    <a:pt x="191" y="44"/>
                  </a:cubicBezTo>
                  <a:cubicBezTo>
                    <a:pt x="212" y="12"/>
                    <a:pt x="287" y="4"/>
                    <a:pt x="323" y="0"/>
                  </a:cubicBezTo>
                  <a:cubicBezTo>
                    <a:pt x="328" y="0"/>
                    <a:pt x="365" y="0"/>
                    <a:pt x="379" y="8"/>
                  </a:cubicBezTo>
                  <a:cubicBezTo>
                    <a:pt x="392" y="15"/>
                    <a:pt x="402" y="29"/>
                    <a:pt x="415" y="36"/>
                  </a:cubicBezTo>
                  <a:cubicBezTo>
                    <a:pt x="426" y="42"/>
                    <a:pt x="440" y="41"/>
                    <a:pt x="451" y="48"/>
                  </a:cubicBezTo>
                  <a:cubicBezTo>
                    <a:pt x="481" y="68"/>
                    <a:pt x="513" y="84"/>
                    <a:pt x="543" y="104"/>
                  </a:cubicBezTo>
                  <a:cubicBezTo>
                    <a:pt x="564" y="135"/>
                    <a:pt x="556" y="119"/>
                    <a:pt x="567" y="152"/>
                  </a:cubicBezTo>
                  <a:cubicBezTo>
                    <a:pt x="571" y="164"/>
                    <a:pt x="566" y="179"/>
                    <a:pt x="575" y="188"/>
                  </a:cubicBezTo>
                  <a:cubicBezTo>
                    <a:pt x="582" y="195"/>
                    <a:pt x="599" y="204"/>
                    <a:pt x="599" y="204"/>
                  </a:cubicBezTo>
                  <a:cubicBezTo>
                    <a:pt x="619" y="233"/>
                    <a:pt x="633" y="266"/>
                    <a:pt x="659" y="292"/>
                  </a:cubicBezTo>
                  <a:cubicBezTo>
                    <a:pt x="666" y="313"/>
                    <a:pt x="688" y="351"/>
                    <a:pt x="707" y="364"/>
                  </a:cubicBezTo>
                  <a:cubicBezTo>
                    <a:pt x="719" y="383"/>
                    <a:pt x="738" y="391"/>
                    <a:pt x="751" y="408"/>
                  </a:cubicBezTo>
                  <a:cubicBezTo>
                    <a:pt x="764" y="425"/>
                    <a:pt x="769" y="444"/>
                    <a:pt x="787" y="456"/>
                  </a:cubicBezTo>
                  <a:cubicBezTo>
                    <a:pt x="793" y="475"/>
                    <a:pt x="818" y="500"/>
                    <a:pt x="835" y="512"/>
                  </a:cubicBezTo>
                  <a:cubicBezTo>
                    <a:pt x="849" y="533"/>
                    <a:pt x="861" y="558"/>
                    <a:pt x="883" y="572"/>
                  </a:cubicBezTo>
                  <a:cubicBezTo>
                    <a:pt x="905" y="605"/>
                    <a:pt x="942" y="634"/>
                    <a:pt x="975" y="656"/>
                  </a:cubicBezTo>
                  <a:cubicBezTo>
                    <a:pt x="984" y="670"/>
                    <a:pt x="993" y="679"/>
                    <a:pt x="1007" y="688"/>
                  </a:cubicBezTo>
                  <a:cubicBezTo>
                    <a:pt x="1006" y="693"/>
                    <a:pt x="1008" y="703"/>
                    <a:pt x="1003" y="704"/>
                  </a:cubicBezTo>
                  <a:cubicBezTo>
                    <a:pt x="935" y="715"/>
                    <a:pt x="867" y="706"/>
                    <a:pt x="799" y="720"/>
                  </a:cubicBezTo>
                  <a:cubicBezTo>
                    <a:pt x="759" y="728"/>
                    <a:pt x="719" y="759"/>
                    <a:pt x="687" y="784"/>
                  </a:cubicBezTo>
                  <a:cubicBezTo>
                    <a:pt x="664" y="802"/>
                    <a:pt x="665" y="799"/>
                    <a:pt x="639" y="808"/>
                  </a:cubicBezTo>
                  <a:cubicBezTo>
                    <a:pt x="630" y="811"/>
                    <a:pt x="615" y="824"/>
                    <a:pt x="615" y="824"/>
                  </a:cubicBezTo>
                  <a:cubicBezTo>
                    <a:pt x="601" y="844"/>
                    <a:pt x="584" y="846"/>
                    <a:pt x="563" y="856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chemeClr val="bg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35" name="Freeform 32"/>
            <p:cNvSpPr/>
            <p:nvPr/>
          </p:nvSpPr>
          <p:spPr>
            <a:xfrm>
              <a:off x="1204" y="1135"/>
              <a:ext cx="1278" cy="805"/>
            </a:xfrm>
            <a:custGeom>
              <a:avLst/>
              <a:gdLst>
                <a:gd name="txL" fmla="*/ 0 w 1278"/>
                <a:gd name="txT" fmla="*/ 0 h 805"/>
                <a:gd name="txR" fmla="*/ 1278 w 1278"/>
                <a:gd name="txB" fmla="*/ 805 h 805"/>
              </a:gdLst>
              <a:ahLst/>
              <a:cxnLst>
                <a:cxn ang="0">
                  <a:pos x="168" y="580"/>
                </a:cxn>
                <a:cxn ang="0">
                  <a:pos x="124" y="536"/>
                </a:cxn>
                <a:cxn ang="0">
                  <a:pos x="88" y="488"/>
                </a:cxn>
                <a:cxn ang="0">
                  <a:pos x="64" y="448"/>
                </a:cxn>
                <a:cxn ang="0">
                  <a:pos x="52" y="440"/>
                </a:cxn>
                <a:cxn ang="0">
                  <a:pos x="40" y="424"/>
                </a:cxn>
                <a:cxn ang="0">
                  <a:pos x="12" y="376"/>
                </a:cxn>
                <a:cxn ang="0">
                  <a:pos x="0" y="328"/>
                </a:cxn>
                <a:cxn ang="0">
                  <a:pos x="4" y="300"/>
                </a:cxn>
                <a:cxn ang="0">
                  <a:pos x="16" y="296"/>
                </a:cxn>
                <a:cxn ang="0">
                  <a:pos x="24" y="284"/>
                </a:cxn>
                <a:cxn ang="0">
                  <a:pos x="60" y="264"/>
                </a:cxn>
                <a:cxn ang="0">
                  <a:pos x="136" y="240"/>
                </a:cxn>
                <a:cxn ang="0">
                  <a:pos x="240" y="192"/>
                </a:cxn>
                <a:cxn ang="0">
                  <a:pos x="304" y="176"/>
                </a:cxn>
                <a:cxn ang="0">
                  <a:pos x="340" y="144"/>
                </a:cxn>
                <a:cxn ang="0">
                  <a:pos x="368" y="116"/>
                </a:cxn>
                <a:cxn ang="0">
                  <a:pos x="436" y="72"/>
                </a:cxn>
                <a:cxn ang="0">
                  <a:pos x="504" y="40"/>
                </a:cxn>
                <a:cxn ang="0">
                  <a:pos x="644" y="4"/>
                </a:cxn>
                <a:cxn ang="0">
                  <a:pos x="808" y="16"/>
                </a:cxn>
                <a:cxn ang="0">
                  <a:pos x="852" y="48"/>
                </a:cxn>
                <a:cxn ang="0">
                  <a:pos x="888" y="80"/>
                </a:cxn>
                <a:cxn ang="0">
                  <a:pos x="908" y="104"/>
                </a:cxn>
                <a:cxn ang="0">
                  <a:pos x="960" y="200"/>
                </a:cxn>
                <a:cxn ang="0">
                  <a:pos x="972" y="224"/>
                </a:cxn>
                <a:cxn ang="0">
                  <a:pos x="980" y="312"/>
                </a:cxn>
                <a:cxn ang="0">
                  <a:pos x="1096" y="448"/>
                </a:cxn>
                <a:cxn ang="0">
                  <a:pos x="1144" y="484"/>
                </a:cxn>
                <a:cxn ang="0">
                  <a:pos x="1204" y="532"/>
                </a:cxn>
                <a:cxn ang="0">
                  <a:pos x="1252" y="584"/>
                </a:cxn>
                <a:cxn ang="0">
                  <a:pos x="1224" y="640"/>
                </a:cxn>
                <a:cxn ang="0">
                  <a:pos x="1192" y="668"/>
                </a:cxn>
                <a:cxn ang="0">
                  <a:pos x="1148" y="708"/>
                </a:cxn>
                <a:cxn ang="0">
                  <a:pos x="1112" y="736"/>
                </a:cxn>
                <a:cxn ang="0">
                  <a:pos x="1060" y="792"/>
                </a:cxn>
                <a:cxn ang="0">
                  <a:pos x="1052" y="804"/>
                </a:cxn>
                <a:cxn ang="0">
                  <a:pos x="1028" y="784"/>
                </a:cxn>
                <a:cxn ang="0">
                  <a:pos x="980" y="752"/>
                </a:cxn>
                <a:cxn ang="0">
                  <a:pos x="952" y="740"/>
                </a:cxn>
                <a:cxn ang="0">
                  <a:pos x="928" y="732"/>
                </a:cxn>
                <a:cxn ang="0">
                  <a:pos x="904" y="708"/>
                </a:cxn>
                <a:cxn ang="0">
                  <a:pos x="880" y="692"/>
                </a:cxn>
                <a:cxn ang="0">
                  <a:pos x="828" y="640"/>
                </a:cxn>
                <a:cxn ang="0">
                  <a:pos x="804" y="624"/>
                </a:cxn>
                <a:cxn ang="0">
                  <a:pos x="772" y="588"/>
                </a:cxn>
                <a:cxn ang="0">
                  <a:pos x="748" y="572"/>
                </a:cxn>
                <a:cxn ang="0">
                  <a:pos x="680" y="508"/>
                </a:cxn>
                <a:cxn ang="0">
                  <a:pos x="604" y="544"/>
                </a:cxn>
                <a:cxn ang="0">
                  <a:pos x="532" y="556"/>
                </a:cxn>
                <a:cxn ang="0">
                  <a:pos x="468" y="576"/>
                </a:cxn>
                <a:cxn ang="0">
                  <a:pos x="308" y="592"/>
                </a:cxn>
                <a:cxn ang="0">
                  <a:pos x="168" y="580"/>
                </a:cxn>
              </a:cxnLst>
              <a:rect l="txL" t="txT" r="txR" b="txB"/>
              <a:pathLst>
                <a:path w="1278" h="805">
                  <a:moveTo>
                    <a:pt x="168" y="580"/>
                  </a:moveTo>
                  <a:cubicBezTo>
                    <a:pt x="150" y="568"/>
                    <a:pt x="139" y="551"/>
                    <a:pt x="124" y="536"/>
                  </a:cubicBezTo>
                  <a:cubicBezTo>
                    <a:pt x="117" y="516"/>
                    <a:pt x="101" y="504"/>
                    <a:pt x="88" y="488"/>
                  </a:cubicBezTo>
                  <a:cubicBezTo>
                    <a:pt x="78" y="476"/>
                    <a:pt x="74" y="460"/>
                    <a:pt x="64" y="448"/>
                  </a:cubicBezTo>
                  <a:cubicBezTo>
                    <a:pt x="61" y="444"/>
                    <a:pt x="55" y="443"/>
                    <a:pt x="52" y="440"/>
                  </a:cubicBezTo>
                  <a:cubicBezTo>
                    <a:pt x="47" y="435"/>
                    <a:pt x="44" y="429"/>
                    <a:pt x="40" y="424"/>
                  </a:cubicBezTo>
                  <a:cubicBezTo>
                    <a:pt x="34" y="406"/>
                    <a:pt x="25" y="389"/>
                    <a:pt x="12" y="376"/>
                  </a:cubicBezTo>
                  <a:cubicBezTo>
                    <a:pt x="1" y="344"/>
                    <a:pt x="5" y="360"/>
                    <a:pt x="0" y="328"/>
                  </a:cubicBezTo>
                  <a:cubicBezTo>
                    <a:pt x="1" y="319"/>
                    <a:pt x="0" y="308"/>
                    <a:pt x="4" y="300"/>
                  </a:cubicBezTo>
                  <a:cubicBezTo>
                    <a:pt x="6" y="296"/>
                    <a:pt x="13" y="299"/>
                    <a:pt x="16" y="296"/>
                  </a:cubicBezTo>
                  <a:cubicBezTo>
                    <a:pt x="20" y="293"/>
                    <a:pt x="20" y="287"/>
                    <a:pt x="24" y="284"/>
                  </a:cubicBezTo>
                  <a:cubicBezTo>
                    <a:pt x="35" y="275"/>
                    <a:pt x="49" y="272"/>
                    <a:pt x="60" y="264"/>
                  </a:cubicBezTo>
                  <a:cubicBezTo>
                    <a:pt x="81" y="250"/>
                    <a:pt x="115" y="254"/>
                    <a:pt x="136" y="240"/>
                  </a:cubicBezTo>
                  <a:cubicBezTo>
                    <a:pt x="169" y="218"/>
                    <a:pt x="200" y="201"/>
                    <a:pt x="240" y="192"/>
                  </a:cubicBezTo>
                  <a:cubicBezTo>
                    <a:pt x="261" y="187"/>
                    <a:pt x="285" y="186"/>
                    <a:pt x="304" y="176"/>
                  </a:cubicBezTo>
                  <a:cubicBezTo>
                    <a:pt x="318" y="169"/>
                    <a:pt x="340" y="144"/>
                    <a:pt x="340" y="144"/>
                  </a:cubicBezTo>
                  <a:cubicBezTo>
                    <a:pt x="344" y="131"/>
                    <a:pt x="368" y="116"/>
                    <a:pt x="368" y="116"/>
                  </a:cubicBezTo>
                  <a:cubicBezTo>
                    <a:pt x="383" y="94"/>
                    <a:pt x="411" y="80"/>
                    <a:pt x="436" y="72"/>
                  </a:cubicBezTo>
                  <a:cubicBezTo>
                    <a:pt x="455" y="53"/>
                    <a:pt x="479" y="47"/>
                    <a:pt x="504" y="40"/>
                  </a:cubicBezTo>
                  <a:cubicBezTo>
                    <a:pt x="552" y="26"/>
                    <a:pt x="594" y="10"/>
                    <a:pt x="644" y="4"/>
                  </a:cubicBezTo>
                  <a:cubicBezTo>
                    <a:pt x="757" y="7"/>
                    <a:pt x="744" y="0"/>
                    <a:pt x="808" y="16"/>
                  </a:cubicBezTo>
                  <a:cubicBezTo>
                    <a:pt x="819" y="32"/>
                    <a:pt x="835" y="37"/>
                    <a:pt x="852" y="48"/>
                  </a:cubicBezTo>
                  <a:cubicBezTo>
                    <a:pt x="865" y="57"/>
                    <a:pt x="875" y="71"/>
                    <a:pt x="888" y="80"/>
                  </a:cubicBezTo>
                  <a:cubicBezTo>
                    <a:pt x="894" y="89"/>
                    <a:pt x="903" y="95"/>
                    <a:pt x="908" y="104"/>
                  </a:cubicBezTo>
                  <a:cubicBezTo>
                    <a:pt x="926" y="136"/>
                    <a:pt x="933" y="173"/>
                    <a:pt x="960" y="200"/>
                  </a:cubicBezTo>
                  <a:cubicBezTo>
                    <a:pt x="963" y="208"/>
                    <a:pt x="971" y="215"/>
                    <a:pt x="972" y="224"/>
                  </a:cubicBezTo>
                  <a:cubicBezTo>
                    <a:pt x="984" y="300"/>
                    <a:pt x="970" y="265"/>
                    <a:pt x="980" y="312"/>
                  </a:cubicBezTo>
                  <a:cubicBezTo>
                    <a:pt x="993" y="372"/>
                    <a:pt x="1035" y="433"/>
                    <a:pt x="1096" y="448"/>
                  </a:cubicBezTo>
                  <a:cubicBezTo>
                    <a:pt x="1109" y="467"/>
                    <a:pt x="1127" y="470"/>
                    <a:pt x="1144" y="484"/>
                  </a:cubicBezTo>
                  <a:cubicBezTo>
                    <a:pt x="1164" y="500"/>
                    <a:pt x="1179" y="524"/>
                    <a:pt x="1204" y="532"/>
                  </a:cubicBezTo>
                  <a:cubicBezTo>
                    <a:pt x="1218" y="553"/>
                    <a:pt x="1227" y="576"/>
                    <a:pt x="1252" y="584"/>
                  </a:cubicBezTo>
                  <a:cubicBezTo>
                    <a:pt x="1278" y="610"/>
                    <a:pt x="1247" y="625"/>
                    <a:pt x="1224" y="640"/>
                  </a:cubicBezTo>
                  <a:cubicBezTo>
                    <a:pt x="1216" y="652"/>
                    <a:pt x="1192" y="668"/>
                    <a:pt x="1192" y="668"/>
                  </a:cubicBezTo>
                  <a:cubicBezTo>
                    <a:pt x="1180" y="686"/>
                    <a:pt x="1168" y="701"/>
                    <a:pt x="1148" y="708"/>
                  </a:cubicBezTo>
                  <a:cubicBezTo>
                    <a:pt x="1137" y="719"/>
                    <a:pt x="1112" y="736"/>
                    <a:pt x="1112" y="736"/>
                  </a:cubicBezTo>
                  <a:cubicBezTo>
                    <a:pt x="1098" y="757"/>
                    <a:pt x="1081" y="778"/>
                    <a:pt x="1060" y="792"/>
                  </a:cubicBezTo>
                  <a:cubicBezTo>
                    <a:pt x="1057" y="796"/>
                    <a:pt x="1057" y="803"/>
                    <a:pt x="1052" y="804"/>
                  </a:cubicBezTo>
                  <a:cubicBezTo>
                    <a:pt x="1047" y="805"/>
                    <a:pt x="1029" y="785"/>
                    <a:pt x="1028" y="784"/>
                  </a:cubicBezTo>
                  <a:cubicBezTo>
                    <a:pt x="1013" y="772"/>
                    <a:pt x="996" y="763"/>
                    <a:pt x="980" y="752"/>
                  </a:cubicBezTo>
                  <a:cubicBezTo>
                    <a:pt x="972" y="746"/>
                    <a:pt x="961" y="744"/>
                    <a:pt x="952" y="740"/>
                  </a:cubicBezTo>
                  <a:cubicBezTo>
                    <a:pt x="944" y="737"/>
                    <a:pt x="928" y="732"/>
                    <a:pt x="928" y="732"/>
                  </a:cubicBezTo>
                  <a:cubicBezTo>
                    <a:pt x="920" y="724"/>
                    <a:pt x="912" y="716"/>
                    <a:pt x="904" y="708"/>
                  </a:cubicBezTo>
                  <a:cubicBezTo>
                    <a:pt x="897" y="701"/>
                    <a:pt x="880" y="692"/>
                    <a:pt x="880" y="692"/>
                  </a:cubicBezTo>
                  <a:cubicBezTo>
                    <a:pt x="867" y="673"/>
                    <a:pt x="847" y="654"/>
                    <a:pt x="828" y="640"/>
                  </a:cubicBezTo>
                  <a:cubicBezTo>
                    <a:pt x="820" y="634"/>
                    <a:pt x="804" y="624"/>
                    <a:pt x="804" y="624"/>
                  </a:cubicBezTo>
                  <a:cubicBezTo>
                    <a:pt x="794" y="610"/>
                    <a:pt x="788" y="599"/>
                    <a:pt x="772" y="588"/>
                  </a:cubicBezTo>
                  <a:cubicBezTo>
                    <a:pt x="764" y="583"/>
                    <a:pt x="748" y="572"/>
                    <a:pt x="748" y="572"/>
                  </a:cubicBezTo>
                  <a:cubicBezTo>
                    <a:pt x="732" y="548"/>
                    <a:pt x="705" y="525"/>
                    <a:pt x="680" y="508"/>
                  </a:cubicBezTo>
                  <a:cubicBezTo>
                    <a:pt x="650" y="516"/>
                    <a:pt x="633" y="534"/>
                    <a:pt x="604" y="544"/>
                  </a:cubicBezTo>
                  <a:cubicBezTo>
                    <a:pt x="583" y="551"/>
                    <a:pt x="554" y="551"/>
                    <a:pt x="532" y="556"/>
                  </a:cubicBezTo>
                  <a:cubicBezTo>
                    <a:pt x="510" y="561"/>
                    <a:pt x="489" y="569"/>
                    <a:pt x="468" y="576"/>
                  </a:cubicBezTo>
                  <a:cubicBezTo>
                    <a:pt x="421" y="592"/>
                    <a:pt x="356" y="590"/>
                    <a:pt x="308" y="592"/>
                  </a:cubicBezTo>
                  <a:cubicBezTo>
                    <a:pt x="184" y="588"/>
                    <a:pt x="229" y="600"/>
                    <a:pt x="168" y="58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chemeClr val="bg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36" name="Freeform 33"/>
            <p:cNvSpPr/>
            <p:nvPr/>
          </p:nvSpPr>
          <p:spPr>
            <a:xfrm>
              <a:off x="904" y="1458"/>
              <a:ext cx="512" cy="1176"/>
            </a:xfrm>
            <a:custGeom>
              <a:avLst/>
              <a:gdLst>
                <a:gd name="txL" fmla="*/ 0 w 512"/>
                <a:gd name="txT" fmla="*/ 0 h 1176"/>
                <a:gd name="txR" fmla="*/ 512 w 512"/>
                <a:gd name="txB" fmla="*/ 1176 h 1176"/>
              </a:gdLst>
              <a:ahLst/>
              <a:cxnLst>
                <a:cxn ang="0">
                  <a:pos x="476" y="272"/>
                </a:cxn>
                <a:cxn ang="0">
                  <a:pos x="428" y="268"/>
                </a:cxn>
                <a:cxn ang="0">
                  <a:pos x="388" y="260"/>
                </a:cxn>
                <a:cxn ang="0">
                  <a:pos x="312" y="292"/>
                </a:cxn>
                <a:cxn ang="0">
                  <a:pos x="332" y="324"/>
                </a:cxn>
                <a:cxn ang="0">
                  <a:pos x="360" y="448"/>
                </a:cxn>
                <a:cxn ang="0">
                  <a:pos x="372" y="676"/>
                </a:cxn>
                <a:cxn ang="0">
                  <a:pos x="396" y="784"/>
                </a:cxn>
                <a:cxn ang="0">
                  <a:pos x="408" y="808"/>
                </a:cxn>
                <a:cxn ang="0">
                  <a:pos x="456" y="948"/>
                </a:cxn>
                <a:cxn ang="0">
                  <a:pos x="464" y="984"/>
                </a:cxn>
                <a:cxn ang="0">
                  <a:pos x="476" y="1008"/>
                </a:cxn>
                <a:cxn ang="0">
                  <a:pos x="492" y="1068"/>
                </a:cxn>
                <a:cxn ang="0">
                  <a:pos x="468" y="1168"/>
                </a:cxn>
                <a:cxn ang="0">
                  <a:pos x="0" y="1152"/>
                </a:cxn>
                <a:cxn ang="0">
                  <a:pos x="136" y="1080"/>
                </a:cxn>
                <a:cxn ang="0">
                  <a:pos x="212" y="1048"/>
                </a:cxn>
                <a:cxn ang="0">
                  <a:pos x="272" y="1004"/>
                </a:cxn>
                <a:cxn ang="0">
                  <a:pos x="256" y="836"/>
                </a:cxn>
                <a:cxn ang="0">
                  <a:pos x="200" y="724"/>
                </a:cxn>
                <a:cxn ang="0">
                  <a:pos x="180" y="604"/>
                </a:cxn>
                <a:cxn ang="0">
                  <a:pos x="116" y="392"/>
                </a:cxn>
                <a:cxn ang="0">
                  <a:pos x="84" y="292"/>
                </a:cxn>
                <a:cxn ang="0">
                  <a:pos x="72" y="256"/>
                </a:cxn>
                <a:cxn ang="0">
                  <a:pos x="64" y="232"/>
                </a:cxn>
                <a:cxn ang="0">
                  <a:pos x="84" y="156"/>
                </a:cxn>
                <a:cxn ang="0">
                  <a:pos x="132" y="84"/>
                </a:cxn>
                <a:cxn ang="0">
                  <a:pos x="172" y="48"/>
                </a:cxn>
                <a:cxn ang="0">
                  <a:pos x="332" y="0"/>
                </a:cxn>
              </a:cxnLst>
              <a:rect l="txL" t="txT" r="txR" b="txB"/>
              <a:pathLst>
                <a:path w="512" h="1176">
                  <a:moveTo>
                    <a:pt x="476" y="272"/>
                  </a:moveTo>
                  <a:cubicBezTo>
                    <a:pt x="460" y="271"/>
                    <a:pt x="444" y="270"/>
                    <a:pt x="428" y="268"/>
                  </a:cubicBezTo>
                  <a:cubicBezTo>
                    <a:pt x="415" y="266"/>
                    <a:pt x="388" y="260"/>
                    <a:pt x="388" y="260"/>
                  </a:cubicBezTo>
                  <a:cubicBezTo>
                    <a:pt x="347" y="263"/>
                    <a:pt x="325" y="254"/>
                    <a:pt x="312" y="292"/>
                  </a:cubicBezTo>
                  <a:cubicBezTo>
                    <a:pt x="317" y="307"/>
                    <a:pt x="327" y="309"/>
                    <a:pt x="332" y="324"/>
                  </a:cubicBezTo>
                  <a:cubicBezTo>
                    <a:pt x="337" y="368"/>
                    <a:pt x="335" y="411"/>
                    <a:pt x="360" y="448"/>
                  </a:cubicBezTo>
                  <a:cubicBezTo>
                    <a:pt x="378" y="537"/>
                    <a:pt x="363" y="497"/>
                    <a:pt x="372" y="676"/>
                  </a:cubicBezTo>
                  <a:cubicBezTo>
                    <a:pt x="373" y="695"/>
                    <a:pt x="389" y="770"/>
                    <a:pt x="396" y="784"/>
                  </a:cubicBezTo>
                  <a:cubicBezTo>
                    <a:pt x="406" y="804"/>
                    <a:pt x="403" y="788"/>
                    <a:pt x="408" y="808"/>
                  </a:cubicBezTo>
                  <a:cubicBezTo>
                    <a:pt x="420" y="855"/>
                    <a:pt x="434" y="904"/>
                    <a:pt x="456" y="948"/>
                  </a:cubicBezTo>
                  <a:cubicBezTo>
                    <a:pt x="461" y="959"/>
                    <a:pt x="462" y="973"/>
                    <a:pt x="464" y="984"/>
                  </a:cubicBezTo>
                  <a:cubicBezTo>
                    <a:pt x="468" y="1002"/>
                    <a:pt x="467" y="991"/>
                    <a:pt x="476" y="1008"/>
                  </a:cubicBezTo>
                  <a:cubicBezTo>
                    <a:pt x="485" y="1026"/>
                    <a:pt x="486" y="1049"/>
                    <a:pt x="492" y="1068"/>
                  </a:cubicBezTo>
                  <a:cubicBezTo>
                    <a:pt x="497" y="1106"/>
                    <a:pt x="512" y="1153"/>
                    <a:pt x="468" y="1168"/>
                  </a:cubicBezTo>
                  <a:cubicBezTo>
                    <a:pt x="405" y="1167"/>
                    <a:pt x="36" y="1176"/>
                    <a:pt x="0" y="1152"/>
                  </a:cubicBezTo>
                  <a:cubicBezTo>
                    <a:pt x="16" y="1104"/>
                    <a:pt x="92" y="1085"/>
                    <a:pt x="136" y="1080"/>
                  </a:cubicBezTo>
                  <a:cubicBezTo>
                    <a:pt x="164" y="1073"/>
                    <a:pt x="185" y="1057"/>
                    <a:pt x="212" y="1048"/>
                  </a:cubicBezTo>
                  <a:cubicBezTo>
                    <a:pt x="230" y="1030"/>
                    <a:pt x="254" y="1022"/>
                    <a:pt x="272" y="1004"/>
                  </a:cubicBezTo>
                  <a:cubicBezTo>
                    <a:pt x="289" y="952"/>
                    <a:pt x="287" y="883"/>
                    <a:pt x="256" y="836"/>
                  </a:cubicBezTo>
                  <a:cubicBezTo>
                    <a:pt x="246" y="797"/>
                    <a:pt x="222" y="757"/>
                    <a:pt x="200" y="724"/>
                  </a:cubicBezTo>
                  <a:cubicBezTo>
                    <a:pt x="190" y="685"/>
                    <a:pt x="188" y="644"/>
                    <a:pt x="180" y="604"/>
                  </a:cubicBezTo>
                  <a:cubicBezTo>
                    <a:pt x="166" y="532"/>
                    <a:pt x="134" y="463"/>
                    <a:pt x="116" y="392"/>
                  </a:cubicBezTo>
                  <a:cubicBezTo>
                    <a:pt x="107" y="357"/>
                    <a:pt x="98" y="324"/>
                    <a:pt x="84" y="292"/>
                  </a:cubicBezTo>
                  <a:cubicBezTo>
                    <a:pt x="84" y="292"/>
                    <a:pt x="74" y="262"/>
                    <a:pt x="72" y="256"/>
                  </a:cubicBezTo>
                  <a:cubicBezTo>
                    <a:pt x="69" y="248"/>
                    <a:pt x="64" y="232"/>
                    <a:pt x="64" y="232"/>
                  </a:cubicBezTo>
                  <a:cubicBezTo>
                    <a:pt x="66" y="197"/>
                    <a:pt x="57" y="174"/>
                    <a:pt x="84" y="156"/>
                  </a:cubicBezTo>
                  <a:cubicBezTo>
                    <a:pt x="100" y="132"/>
                    <a:pt x="112" y="104"/>
                    <a:pt x="132" y="84"/>
                  </a:cubicBezTo>
                  <a:cubicBezTo>
                    <a:pt x="138" y="67"/>
                    <a:pt x="158" y="60"/>
                    <a:pt x="172" y="48"/>
                  </a:cubicBezTo>
                  <a:cubicBezTo>
                    <a:pt x="209" y="17"/>
                    <a:pt x="284" y="0"/>
                    <a:pt x="332" y="0"/>
                  </a:cubicBezTo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chemeClr val="bg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37" name="Freeform 34"/>
            <p:cNvSpPr/>
            <p:nvPr/>
          </p:nvSpPr>
          <p:spPr>
            <a:xfrm>
              <a:off x="2247" y="1725"/>
              <a:ext cx="1221" cy="788"/>
            </a:xfrm>
            <a:custGeom>
              <a:avLst/>
              <a:gdLst>
                <a:gd name="txL" fmla="*/ 0 w 1221"/>
                <a:gd name="txT" fmla="*/ 0 h 788"/>
                <a:gd name="txR" fmla="*/ 1221 w 1221"/>
                <a:gd name="txB" fmla="*/ 788 h 788"/>
              </a:gdLst>
              <a:ahLst/>
              <a:cxnLst>
                <a:cxn ang="0">
                  <a:pos x="0" y="196"/>
                </a:cxn>
                <a:cxn ang="0">
                  <a:pos x="24" y="204"/>
                </a:cxn>
                <a:cxn ang="0">
                  <a:pos x="32" y="216"/>
                </a:cxn>
                <a:cxn ang="0">
                  <a:pos x="80" y="236"/>
                </a:cxn>
                <a:cxn ang="0">
                  <a:pos x="164" y="300"/>
                </a:cxn>
                <a:cxn ang="0">
                  <a:pos x="188" y="316"/>
                </a:cxn>
                <a:cxn ang="0">
                  <a:pos x="212" y="324"/>
                </a:cxn>
                <a:cxn ang="0">
                  <a:pos x="364" y="348"/>
                </a:cxn>
                <a:cxn ang="0">
                  <a:pos x="436" y="376"/>
                </a:cxn>
                <a:cxn ang="0">
                  <a:pos x="508" y="380"/>
                </a:cxn>
                <a:cxn ang="0">
                  <a:pos x="564" y="392"/>
                </a:cxn>
                <a:cxn ang="0">
                  <a:pos x="680" y="420"/>
                </a:cxn>
                <a:cxn ang="0">
                  <a:pos x="716" y="436"/>
                </a:cxn>
                <a:cxn ang="0">
                  <a:pos x="948" y="500"/>
                </a:cxn>
                <a:cxn ang="0">
                  <a:pos x="972" y="536"/>
                </a:cxn>
                <a:cxn ang="0">
                  <a:pos x="980" y="560"/>
                </a:cxn>
                <a:cxn ang="0">
                  <a:pos x="944" y="712"/>
                </a:cxn>
                <a:cxn ang="0">
                  <a:pos x="844" y="760"/>
                </a:cxn>
                <a:cxn ang="0">
                  <a:pos x="836" y="784"/>
                </a:cxn>
                <a:cxn ang="0">
                  <a:pos x="996" y="780"/>
                </a:cxn>
                <a:cxn ang="0">
                  <a:pos x="1076" y="708"/>
                </a:cxn>
                <a:cxn ang="0">
                  <a:pos x="1220" y="580"/>
                </a:cxn>
                <a:cxn ang="0">
                  <a:pos x="1168" y="456"/>
                </a:cxn>
                <a:cxn ang="0">
                  <a:pos x="1092" y="424"/>
                </a:cxn>
                <a:cxn ang="0">
                  <a:pos x="944" y="360"/>
                </a:cxn>
                <a:cxn ang="0">
                  <a:pos x="852" y="332"/>
                </a:cxn>
                <a:cxn ang="0">
                  <a:pos x="740" y="272"/>
                </a:cxn>
                <a:cxn ang="0">
                  <a:pos x="680" y="228"/>
                </a:cxn>
                <a:cxn ang="0">
                  <a:pos x="608" y="184"/>
                </a:cxn>
                <a:cxn ang="0">
                  <a:pos x="544" y="180"/>
                </a:cxn>
                <a:cxn ang="0">
                  <a:pos x="344" y="144"/>
                </a:cxn>
                <a:cxn ang="0">
                  <a:pos x="288" y="104"/>
                </a:cxn>
                <a:cxn ang="0">
                  <a:pos x="264" y="84"/>
                </a:cxn>
                <a:cxn ang="0">
                  <a:pos x="216" y="36"/>
                </a:cxn>
                <a:cxn ang="0">
                  <a:pos x="172" y="0"/>
                </a:cxn>
              </a:cxnLst>
              <a:rect l="txL" t="txT" r="txR" b="txB"/>
              <a:pathLst>
                <a:path w="1221" h="788">
                  <a:moveTo>
                    <a:pt x="0" y="196"/>
                  </a:moveTo>
                  <a:cubicBezTo>
                    <a:pt x="8" y="199"/>
                    <a:pt x="19" y="197"/>
                    <a:pt x="24" y="204"/>
                  </a:cubicBezTo>
                  <a:cubicBezTo>
                    <a:pt x="27" y="208"/>
                    <a:pt x="28" y="213"/>
                    <a:pt x="32" y="216"/>
                  </a:cubicBezTo>
                  <a:cubicBezTo>
                    <a:pt x="47" y="226"/>
                    <a:pt x="65" y="226"/>
                    <a:pt x="80" y="236"/>
                  </a:cubicBezTo>
                  <a:cubicBezTo>
                    <a:pt x="101" y="267"/>
                    <a:pt x="132" y="282"/>
                    <a:pt x="164" y="300"/>
                  </a:cubicBezTo>
                  <a:cubicBezTo>
                    <a:pt x="172" y="305"/>
                    <a:pt x="180" y="311"/>
                    <a:pt x="188" y="316"/>
                  </a:cubicBezTo>
                  <a:cubicBezTo>
                    <a:pt x="195" y="321"/>
                    <a:pt x="212" y="324"/>
                    <a:pt x="212" y="324"/>
                  </a:cubicBezTo>
                  <a:cubicBezTo>
                    <a:pt x="254" y="366"/>
                    <a:pt x="292" y="346"/>
                    <a:pt x="364" y="348"/>
                  </a:cubicBezTo>
                  <a:cubicBezTo>
                    <a:pt x="381" y="352"/>
                    <a:pt x="424" y="375"/>
                    <a:pt x="436" y="376"/>
                  </a:cubicBezTo>
                  <a:cubicBezTo>
                    <a:pt x="460" y="377"/>
                    <a:pt x="484" y="379"/>
                    <a:pt x="508" y="380"/>
                  </a:cubicBezTo>
                  <a:cubicBezTo>
                    <a:pt x="526" y="386"/>
                    <a:pt x="545" y="388"/>
                    <a:pt x="564" y="392"/>
                  </a:cubicBezTo>
                  <a:cubicBezTo>
                    <a:pt x="595" y="413"/>
                    <a:pt x="644" y="411"/>
                    <a:pt x="680" y="420"/>
                  </a:cubicBezTo>
                  <a:cubicBezTo>
                    <a:pt x="694" y="423"/>
                    <a:pt x="702" y="433"/>
                    <a:pt x="716" y="436"/>
                  </a:cubicBezTo>
                  <a:cubicBezTo>
                    <a:pt x="795" y="453"/>
                    <a:pt x="870" y="480"/>
                    <a:pt x="948" y="500"/>
                  </a:cubicBezTo>
                  <a:cubicBezTo>
                    <a:pt x="956" y="512"/>
                    <a:pt x="967" y="522"/>
                    <a:pt x="972" y="536"/>
                  </a:cubicBezTo>
                  <a:cubicBezTo>
                    <a:pt x="975" y="544"/>
                    <a:pt x="980" y="560"/>
                    <a:pt x="980" y="560"/>
                  </a:cubicBezTo>
                  <a:cubicBezTo>
                    <a:pt x="976" y="619"/>
                    <a:pt x="962" y="658"/>
                    <a:pt x="944" y="712"/>
                  </a:cubicBezTo>
                  <a:cubicBezTo>
                    <a:pt x="935" y="738"/>
                    <a:pt x="866" y="754"/>
                    <a:pt x="844" y="760"/>
                  </a:cubicBezTo>
                  <a:cubicBezTo>
                    <a:pt x="837" y="765"/>
                    <a:pt x="828" y="783"/>
                    <a:pt x="836" y="784"/>
                  </a:cubicBezTo>
                  <a:cubicBezTo>
                    <a:pt x="889" y="788"/>
                    <a:pt x="943" y="781"/>
                    <a:pt x="996" y="780"/>
                  </a:cubicBezTo>
                  <a:cubicBezTo>
                    <a:pt x="1026" y="760"/>
                    <a:pt x="1051" y="733"/>
                    <a:pt x="1076" y="708"/>
                  </a:cubicBezTo>
                  <a:cubicBezTo>
                    <a:pt x="1098" y="642"/>
                    <a:pt x="1183" y="635"/>
                    <a:pt x="1220" y="580"/>
                  </a:cubicBezTo>
                  <a:cubicBezTo>
                    <a:pt x="1217" y="533"/>
                    <a:pt x="1221" y="474"/>
                    <a:pt x="1168" y="456"/>
                  </a:cubicBezTo>
                  <a:cubicBezTo>
                    <a:pt x="1149" y="437"/>
                    <a:pt x="1119" y="431"/>
                    <a:pt x="1092" y="424"/>
                  </a:cubicBezTo>
                  <a:cubicBezTo>
                    <a:pt x="1048" y="394"/>
                    <a:pt x="995" y="377"/>
                    <a:pt x="944" y="360"/>
                  </a:cubicBezTo>
                  <a:cubicBezTo>
                    <a:pt x="919" y="352"/>
                    <a:pt x="874" y="347"/>
                    <a:pt x="852" y="332"/>
                  </a:cubicBezTo>
                  <a:cubicBezTo>
                    <a:pt x="817" y="309"/>
                    <a:pt x="775" y="295"/>
                    <a:pt x="740" y="272"/>
                  </a:cubicBezTo>
                  <a:cubicBezTo>
                    <a:pt x="726" y="251"/>
                    <a:pt x="701" y="242"/>
                    <a:pt x="680" y="228"/>
                  </a:cubicBezTo>
                  <a:cubicBezTo>
                    <a:pt x="658" y="214"/>
                    <a:pt x="635" y="187"/>
                    <a:pt x="608" y="184"/>
                  </a:cubicBezTo>
                  <a:cubicBezTo>
                    <a:pt x="587" y="182"/>
                    <a:pt x="565" y="181"/>
                    <a:pt x="544" y="180"/>
                  </a:cubicBezTo>
                  <a:cubicBezTo>
                    <a:pt x="478" y="164"/>
                    <a:pt x="408" y="165"/>
                    <a:pt x="344" y="144"/>
                  </a:cubicBezTo>
                  <a:cubicBezTo>
                    <a:pt x="327" y="127"/>
                    <a:pt x="308" y="118"/>
                    <a:pt x="288" y="104"/>
                  </a:cubicBezTo>
                  <a:cubicBezTo>
                    <a:pt x="269" y="75"/>
                    <a:pt x="294" y="109"/>
                    <a:pt x="264" y="84"/>
                  </a:cubicBezTo>
                  <a:cubicBezTo>
                    <a:pt x="248" y="71"/>
                    <a:pt x="231" y="51"/>
                    <a:pt x="216" y="36"/>
                  </a:cubicBezTo>
                  <a:cubicBezTo>
                    <a:pt x="203" y="23"/>
                    <a:pt x="185" y="13"/>
                    <a:pt x="172" y="0"/>
                  </a:cubicBezTo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chemeClr val="bg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5605" name="Group 53"/>
          <p:cNvGrpSpPr/>
          <p:nvPr/>
        </p:nvGrpSpPr>
        <p:grpSpPr>
          <a:xfrm>
            <a:off x="5192713" y="5381625"/>
            <a:ext cx="358775" cy="504825"/>
            <a:chOff x="0" y="0"/>
            <a:chExt cx="398" cy="560"/>
          </a:xfrm>
        </p:grpSpPr>
        <p:sp>
          <p:nvSpPr>
            <p:cNvPr id="25627" name="Line 55"/>
            <p:cNvSpPr/>
            <p:nvPr/>
          </p:nvSpPr>
          <p:spPr>
            <a:xfrm>
              <a:off x="164" y="274"/>
              <a:ext cx="1" cy="1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8" name="Line 56"/>
            <p:cNvSpPr/>
            <p:nvPr/>
          </p:nvSpPr>
          <p:spPr>
            <a:xfrm>
              <a:off x="164" y="274"/>
              <a:ext cx="1" cy="1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25629" name="Line 57"/>
            <p:cNvSpPr/>
            <p:nvPr/>
          </p:nvSpPr>
          <p:spPr>
            <a:xfrm>
              <a:off x="164" y="274"/>
              <a:ext cx="1" cy="1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25630" name="Freeform 58"/>
            <p:cNvSpPr/>
            <p:nvPr/>
          </p:nvSpPr>
          <p:spPr>
            <a:xfrm>
              <a:off x="0" y="0"/>
              <a:ext cx="398" cy="560"/>
            </a:xfrm>
            <a:custGeom>
              <a:avLst/>
              <a:gdLst>
                <a:gd name="txL" fmla="*/ 0 w 398"/>
                <a:gd name="txT" fmla="*/ 0 h 560"/>
                <a:gd name="txR" fmla="*/ 398 w 398"/>
                <a:gd name="txB" fmla="*/ 560 h 560"/>
              </a:gdLst>
              <a:ahLst/>
              <a:cxnLst>
                <a:cxn ang="0">
                  <a:pos x="352" y="218"/>
                </a:cxn>
                <a:cxn ang="0">
                  <a:pos x="322" y="280"/>
                </a:cxn>
                <a:cxn ang="0">
                  <a:pos x="306" y="310"/>
                </a:cxn>
                <a:cxn ang="0">
                  <a:pos x="296" y="316"/>
                </a:cxn>
                <a:cxn ang="0">
                  <a:pos x="284" y="314"/>
                </a:cxn>
                <a:cxn ang="0">
                  <a:pos x="274" y="300"/>
                </a:cxn>
                <a:cxn ang="0">
                  <a:pos x="270" y="262"/>
                </a:cxn>
                <a:cxn ang="0">
                  <a:pos x="268" y="46"/>
                </a:cxn>
                <a:cxn ang="0">
                  <a:pos x="256" y="32"/>
                </a:cxn>
                <a:cxn ang="0">
                  <a:pos x="238" y="32"/>
                </a:cxn>
                <a:cxn ang="0">
                  <a:pos x="224" y="46"/>
                </a:cxn>
                <a:cxn ang="0">
                  <a:pos x="224" y="236"/>
                </a:cxn>
                <a:cxn ang="0">
                  <a:pos x="220" y="244"/>
                </a:cxn>
                <a:cxn ang="0">
                  <a:pos x="210" y="248"/>
                </a:cxn>
                <a:cxn ang="0">
                  <a:pos x="202" y="244"/>
                </a:cxn>
                <a:cxn ang="0">
                  <a:pos x="198" y="236"/>
                </a:cxn>
                <a:cxn ang="0">
                  <a:pos x="198" y="18"/>
                </a:cxn>
                <a:cxn ang="0">
                  <a:pos x="188" y="6"/>
                </a:cxn>
                <a:cxn ang="0">
                  <a:pos x="174" y="0"/>
                </a:cxn>
                <a:cxn ang="0">
                  <a:pos x="160" y="2"/>
                </a:cxn>
                <a:cxn ang="0">
                  <a:pos x="146" y="14"/>
                </a:cxn>
                <a:cxn ang="0">
                  <a:pos x="144" y="24"/>
                </a:cxn>
                <a:cxn ang="0">
                  <a:pos x="142" y="246"/>
                </a:cxn>
                <a:cxn ang="0">
                  <a:pos x="136" y="252"/>
                </a:cxn>
                <a:cxn ang="0">
                  <a:pos x="126" y="252"/>
                </a:cxn>
                <a:cxn ang="0">
                  <a:pos x="120" y="246"/>
                </a:cxn>
                <a:cxn ang="0">
                  <a:pos x="118" y="48"/>
                </a:cxn>
                <a:cxn ang="0">
                  <a:pos x="112" y="32"/>
                </a:cxn>
                <a:cxn ang="0">
                  <a:pos x="94" y="26"/>
                </a:cxn>
                <a:cxn ang="0">
                  <a:pos x="78" y="32"/>
                </a:cxn>
                <a:cxn ang="0">
                  <a:pos x="72" y="48"/>
                </a:cxn>
                <a:cxn ang="0">
                  <a:pos x="70" y="252"/>
                </a:cxn>
                <a:cxn ang="0">
                  <a:pos x="64" y="260"/>
                </a:cxn>
                <a:cxn ang="0">
                  <a:pos x="54" y="260"/>
                </a:cxn>
                <a:cxn ang="0">
                  <a:pos x="48" y="252"/>
                </a:cxn>
                <a:cxn ang="0">
                  <a:pos x="48" y="126"/>
                </a:cxn>
                <a:cxn ang="0">
                  <a:pos x="40" y="110"/>
                </a:cxn>
                <a:cxn ang="0">
                  <a:pos x="24" y="102"/>
                </a:cxn>
                <a:cxn ang="0">
                  <a:pos x="6" y="110"/>
                </a:cxn>
                <a:cxn ang="0">
                  <a:pos x="0" y="126"/>
                </a:cxn>
                <a:cxn ang="0">
                  <a:pos x="2" y="420"/>
                </a:cxn>
                <a:cxn ang="0">
                  <a:pos x="4" y="460"/>
                </a:cxn>
                <a:cxn ang="0">
                  <a:pos x="12" y="480"/>
                </a:cxn>
                <a:cxn ang="0">
                  <a:pos x="34" y="508"/>
                </a:cxn>
                <a:cxn ang="0">
                  <a:pos x="78" y="540"/>
                </a:cxn>
                <a:cxn ang="0">
                  <a:pos x="120" y="556"/>
                </a:cxn>
                <a:cxn ang="0">
                  <a:pos x="150" y="560"/>
                </a:cxn>
                <a:cxn ang="0">
                  <a:pos x="198" y="558"/>
                </a:cxn>
                <a:cxn ang="0">
                  <a:pos x="248" y="544"/>
                </a:cxn>
                <a:cxn ang="0">
                  <a:pos x="286" y="518"/>
                </a:cxn>
                <a:cxn ang="0">
                  <a:pos x="314" y="484"/>
                </a:cxn>
                <a:cxn ang="0">
                  <a:pos x="334" y="438"/>
                </a:cxn>
                <a:cxn ang="0">
                  <a:pos x="368" y="342"/>
                </a:cxn>
                <a:cxn ang="0">
                  <a:pos x="392" y="254"/>
                </a:cxn>
                <a:cxn ang="0">
                  <a:pos x="398" y="210"/>
                </a:cxn>
                <a:cxn ang="0">
                  <a:pos x="390" y="196"/>
                </a:cxn>
                <a:cxn ang="0">
                  <a:pos x="372" y="196"/>
                </a:cxn>
                <a:cxn ang="0">
                  <a:pos x="356" y="208"/>
                </a:cxn>
              </a:cxnLst>
              <a:rect l="txL" t="txT" r="txR" b="txB"/>
              <a:pathLst>
                <a:path w="398" h="560">
                  <a:moveTo>
                    <a:pt x="352" y="218"/>
                  </a:moveTo>
                  <a:lnTo>
                    <a:pt x="352" y="218"/>
                  </a:lnTo>
                  <a:lnTo>
                    <a:pt x="336" y="254"/>
                  </a:lnTo>
                  <a:lnTo>
                    <a:pt x="322" y="280"/>
                  </a:lnTo>
                  <a:lnTo>
                    <a:pt x="310" y="304"/>
                  </a:lnTo>
                  <a:lnTo>
                    <a:pt x="306" y="310"/>
                  </a:lnTo>
                  <a:lnTo>
                    <a:pt x="302" y="314"/>
                  </a:lnTo>
                  <a:lnTo>
                    <a:pt x="296" y="316"/>
                  </a:lnTo>
                  <a:lnTo>
                    <a:pt x="292" y="316"/>
                  </a:lnTo>
                  <a:lnTo>
                    <a:pt x="284" y="314"/>
                  </a:lnTo>
                  <a:lnTo>
                    <a:pt x="278" y="308"/>
                  </a:lnTo>
                  <a:lnTo>
                    <a:pt x="274" y="300"/>
                  </a:lnTo>
                  <a:lnTo>
                    <a:pt x="272" y="288"/>
                  </a:lnTo>
                  <a:lnTo>
                    <a:pt x="270" y="262"/>
                  </a:lnTo>
                  <a:lnTo>
                    <a:pt x="270" y="54"/>
                  </a:lnTo>
                  <a:lnTo>
                    <a:pt x="268" y="46"/>
                  </a:lnTo>
                  <a:lnTo>
                    <a:pt x="264" y="38"/>
                  </a:lnTo>
                  <a:lnTo>
                    <a:pt x="256" y="32"/>
                  </a:lnTo>
                  <a:lnTo>
                    <a:pt x="246" y="30"/>
                  </a:lnTo>
                  <a:lnTo>
                    <a:pt x="238" y="32"/>
                  </a:lnTo>
                  <a:lnTo>
                    <a:pt x="230" y="38"/>
                  </a:lnTo>
                  <a:lnTo>
                    <a:pt x="224" y="46"/>
                  </a:lnTo>
                  <a:lnTo>
                    <a:pt x="224" y="54"/>
                  </a:lnTo>
                  <a:lnTo>
                    <a:pt x="224" y="236"/>
                  </a:lnTo>
                  <a:lnTo>
                    <a:pt x="222" y="240"/>
                  </a:lnTo>
                  <a:lnTo>
                    <a:pt x="220" y="244"/>
                  </a:lnTo>
                  <a:lnTo>
                    <a:pt x="216" y="246"/>
                  </a:lnTo>
                  <a:lnTo>
                    <a:pt x="210" y="248"/>
                  </a:lnTo>
                  <a:lnTo>
                    <a:pt x="206" y="246"/>
                  </a:lnTo>
                  <a:lnTo>
                    <a:pt x="202" y="244"/>
                  </a:lnTo>
                  <a:lnTo>
                    <a:pt x="200" y="240"/>
                  </a:lnTo>
                  <a:lnTo>
                    <a:pt x="198" y="236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196" y="14"/>
                  </a:lnTo>
                  <a:lnTo>
                    <a:pt x="188" y="6"/>
                  </a:lnTo>
                  <a:lnTo>
                    <a:pt x="180" y="2"/>
                  </a:lnTo>
                  <a:lnTo>
                    <a:pt x="174" y="0"/>
                  </a:lnTo>
                  <a:lnTo>
                    <a:pt x="168" y="0"/>
                  </a:lnTo>
                  <a:lnTo>
                    <a:pt x="160" y="2"/>
                  </a:lnTo>
                  <a:lnTo>
                    <a:pt x="152" y="6"/>
                  </a:lnTo>
                  <a:lnTo>
                    <a:pt x="146" y="14"/>
                  </a:lnTo>
                  <a:lnTo>
                    <a:pt x="144" y="18"/>
                  </a:lnTo>
                  <a:lnTo>
                    <a:pt x="144" y="24"/>
                  </a:lnTo>
                  <a:lnTo>
                    <a:pt x="144" y="242"/>
                  </a:lnTo>
                  <a:lnTo>
                    <a:pt x="142" y="246"/>
                  </a:lnTo>
                  <a:lnTo>
                    <a:pt x="140" y="250"/>
                  </a:lnTo>
                  <a:lnTo>
                    <a:pt x="136" y="252"/>
                  </a:lnTo>
                  <a:lnTo>
                    <a:pt x="130" y="254"/>
                  </a:lnTo>
                  <a:lnTo>
                    <a:pt x="126" y="252"/>
                  </a:lnTo>
                  <a:lnTo>
                    <a:pt x="122" y="250"/>
                  </a:lnTo>
                  <a:lnTo>
                    <a:pt x="120" y="246"/>
                  </a:lnTo>
                  <a:lnTo>
                    <a:pt x="118" y="242"/>
                  </a:lnTo>
                  <a:lnTo>
                    <a:pt x="118" y="48"/>
                  </a:lnTo>
                  <a:lnTo>
                    <a:pt x="116" y="40"/>
                  </a:lnTo>
                  <a:lnTo>
                    <a:pt x="112" y="32"/>
                  </a:lnTo>
                  <a:lnTo>
                    <a:pt x="104" y="28"/>
                  </a:lnTo>
                  <a:lnTo>
                    <a:pt x="94" y="26"/>
                  </a:lnTo>
                  <a:lnTo>
                    <a:pt x="86" y="28"/>
                  </a:lnTo>
                  <a:lnTo>
                    <a:pt x="78" y="32"/>
                  </a:lnTo>
                  <a:lnTo>
                    <a:pt x="74" y="40"/>
                  </a:lnTo>
                  <a:lnTo>
                    <a:pt x="72" y="48"/>
                  </a:lnTo>
                  <a:lnTo>
                    <a:pt x="72" y="248"/>
                  </a:lnTo>
                  <a:lnTo>
                    <a:pt x="70" y="252"/>
                  </a:lnTo>
                  <a:lnTo>
                    <a:pt x="68" y="256"/>
                  </a:lnTo>
                  <a:lnTo>
                    <a:pt x="64" y="260"/>
                  </a:lnTo>
                  <a:lnTo>
                    <a:pt x="60" y="260"/>
                  </a:lnTo>
                  <a:lnTo>
                    <a:pt x="54" y="260"/>
                  </a:lnTo>
                  <a:lnTo>
                    <a:pt x="50" y="256"/>
                  </a:lnTo>
                  <a:lnTo>
                    <a:pt x="48" y="252"/>
                  </a:lnTo>
                  <a:lnTo>
                    <a:pt x="46" y="248"/>
                  </a:lnTo>
                  <a:lnTo>
                    <a:pt x="48" y="126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2" y="104"/>
                  </a:lnTo>
                  <a:lnTo>
                    <a:pt x="24" y="102"/>
                  </a:lnTo>
                  <a:lnTo>
                    <a:pt x="14" y="104"/>
                  </a:lnTo>
                  <a:lnTo>
                    <a:pt x="6" y="110"/>
                  </a:lnTo>
                  <a:lnTo>
                    <a:pt x="2" y="118"/>
                  </a:lnTo>
                  <a:lnTo>
                    <a:pt x="0" y="126"/>
                  </a:lnTo>
                  <a:lnTo>
                    <a:pt x="0" y="408"/>
                  </a:lnTo>
                  <a:lnTo>
                    <a:pt x="2" y="420"/>
                  </a:lnTo>
                  <a:lnTo>
                    <a:pt x="2" y="450"/>
                  </a:lnTo>
                  <a:lnTo>
                    <a:pt x="4" y="460"/>
                  </a:lnTo>
                  <a:lnTo>
                    <a:pt x="8" y="470"/>
                  </a:lnTo>
                  <a:lnTo>
                    <a:pt x="12" y="480"/>
                  </a:lnTo>
                  <a:lnTo>
                    <a:pt x="18" y="490"/>
                  </a:lnTo>
                  <a:lnTo>
                    <a:pt x="34" y="508"/>
                  </a:lnTo>
                  <a:lnTo>
                    <a:pt x="54" y="524"/>
                  </a:lnTo>
                  <a:lnTo>
                    <a:pt x="78" y="540"/>
                  </a:lnTo>
                  <a:lnTo>
                    <a:pt x="106" y="550"/>
                  </a:lnTo>
                  <a:lnTo>
                    <a:pt x="120" y="556"/>
                  </a:lnTo>
                  <a:lnTo>
                    <a:pt x="136" y="558"/>
                  </a:lnTo>
                  <a:lnTo>
                    <a:pt x="150" y="560"/>
                  </a:lnTo>
                  <a:lnTo>
                    <a:pt x="166" y="560"/>
                  </a:lnTo>
                  <a:lnTo>
                    <a:pt x="198" y="558"/>
                  </a:lnTo>
                  <a:lnTo>
                    <a:pt x="224" y="552"/>
                  </a:lnTo>
                  <a:lnTo>
                    <a:pt x="248" y="544"/>
                  </a:lnTo>
                  <a:lnTo>
                    <a:pt x="268" y="532"/>
                  </a:lnTo>
                  <a:lnTo>
                    <a:pt x="286" y="518"/>
                  </a:lnTo>
                  <a:lnTo>
                    <a:pt x="302" y="502"/>
                  </a:lnTo>
                  <a:lnTo>
                    <a:pt x="314" y="484"/>
                  </a:lnTo>
                  <a:lnTo>
                    <a:pt x="322" y="468"/>
                  </a:lnTo>
                  <a:lnTo>
                    <a:pt x="334" y="438"/>
                  </a:lnTo>
                  <a:lnTo>
                    <a:pt x="348" y="398"/>
                  </a:lnTo>
                  <a:lnTo>
                    <a:pt x="368" y="342"/>
                  </a:lnTo>
                  <a:lnTo>
                    <a:pt x="382" y="292"/>
                  </a:lnTo>
                  <a:lnTo>
                    <a:pt x="392" y="254"/>
                  </a:lnTo>
                  <a:lnTo>
                    <a:pt x="398" y="222"/>
                  </a:lnTo>
                  <a:lnTo>
                    <a:pt x="398" y="210"/>
                  </a:lnTo>
                  <a:lnTo>
                    <a:pt x="396" y="202"/>
                  </a:lnTo>
                  <a:lnTo>
                    <a:pt x="390" y="196"/>
                  </a:lnTo>
                  <a:lnTo>
                    <a:pt x="382" y="194"/>
                  </a:lnTo>
                  <a:lnTo>
                    <a:pt x="372" y="196"/>
                  </a:lnTo>
                  <a:lnTo>
                    <a:pt x="364" y="200"/>
                  </a:lnTo>
                  <a:lnTo>
                    <a:pt x="356" y="208"/>
                  </a:lnTo>
                  <a:lnTo>
                    <a:pt x="352" y="21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5606" name="Freeform 53"/>
          <p:cNvSpPr/>
          <p:nvPr/>
        </p:nvSpPr>
        <p:spPr>
          <a:xfrm>
            <a:off x="7470775" y="5405438"/>
            <a:ext cx="531813" cy="557212"/>
          </a:xfrm>
          <a:custGeom>
            <a:avLst/>
            <a:gdLst>
              <a:gd name="txL" fmla="*/ 0 w 1036"/>
              <a:gd name="txT" fmla="*/ 0 h 1082"/>
              <a:gd name="txR" fmla="*/ 1036 w 1036"/>
              <a:gd name="txB" fmla="*/ 1082 h 1082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036" h="1082">
                <a:moveTo>
                  <a:pt x="892" y="705"/>
                </a:moveTo>
                <a:lnTo>
                  <a:pt x="880" y="704"/>
                </a:lnTo>
                <a:lnTo>
                  <a:pt x="869" y="700"/>
                </a:lnTo>
                <a:lnTo>
                  <a:pt x="860" y="695"/>
                </a:lnTo>
                <a:lnTo>
                  <a:pt x="852" y="688"/>
                </a:lnTo>
                <a:lnTo>
                  <a:pt x="844" y="680"/>
                </a:lnTo>
                <a:lnTo>
                  <a:pt x="839" y="669"/>
                </a:lnTo>
                <a:lnTo>
                  <a:pt x="835" y="659"/>
                </a:lnTo>
                <a:lnTo>
                  <a:pt x="834" y="647"/>
                </a:lnTo>
                <a:lnTo>
                  <a:pt x="835" y="636"/>
                </a:lnTo>
                <a:lnTo>
                  <a:pt x="839" y="625"/>
                </a:lnTo>
                <a:lnTo>
                  <a:pt x="845" y="615"/>
                </a:lnTo>
                <a:lnTo>
                  <a:pt x="852" y="607"/>
                </a:lnTo>
                <a:lnTo>
                  <a:pt x="860" y="600"/>
                </a:lnTo>
                <a:lnTo>
                  <a:pt x="870" y="594"/>
                </a:lnTo>
                <a:lnTo>
                  <a:pt x="880" y="592"/>
                </a:lnTo>
                <a:lnTo>
                  <a:pt x="892" y="591"/>
                </a:lnTo>
                <a:lnTo>
                  <a:pt x="898" y="591"/>
                </a:lnTo>
                <a:lnTo>
                  <a:pt x="903" y="592"/>
                </a:lnTo>
                <a:lnTo>
                  <a:pt x="908" y="593"/>
                </a:lnTo>
                <a:lnTo>
                  <a:pt x="914" y="595"/>
                </a:lnTo>
                <a:lnTo>
                  <a:pt x="918" y="598"/>
                </a:lnTo>
                <a:lnTo>
                  <a:pt x="924" y="600"/>
                </a:lnTo>
                <a:lnTo>
                  <a:pt x="928" y="603"/>
                </a:lnTo>
                <a:lnTo>
                  <a:pt x="932" y="607"/>
                </a:lnTo>
                <a:lnTo>
                  <a:pt x="939" y="616"/>
                </a:lnTo>
                <a:lnTo>
                  <a:pt x="945" y="625"/>
                </a:lnTo>
                <a:lnTo>
                  <a:pt x="948" y="636"/>
                </a:lnTo>
                <a:lnTo>
                  <a:pt x="949" y="647"/>
                </a:lnTo>
                <a:lnTo>
                  <a:pt x="949" y="648"/>
                </a:lnTo>
                <a:lnTo>
                  <a:pt x="948" y="648"/>
                </a:lnTo>
                <a:lnTo>
                  <a:pt x="948" y="650"/>
                </a:lnTo>
                <a:lnTo>
                  <a:pt x="1036" y="627"/>
                </a:lnTo>
                <a:lnTo>
                  <a:pt x="1034" y="615"/>
                </a:lnTo>
                <a:lnTo>
                  <a:pt x="1031" y="603"/>
                </a:lnTo>
                <a:lnTo>
                  <a:pt x="1027" y="593"/>
                </a:lnTo>
                <a:lnTo>
                  <a:pt x="1022" y="583"/>
                </a:lnTo>
                <a:lnTo>
                  <a:pt x="1016" y="572"/>
                </a:lnTo>
                <a:lnTo>
                  <a:pt x="1011" y="563"/>
                </a:lnTo>
                <a:lnTo>
                  <a:pt x="1002" y="554"/>
                </a:lnTo>
                <a:lnTo>
                  <a:pt x="994" y="545"/>
                </a:lnTo>
                <a:lnTo>
                  <a:pt x="984" y="535"/>
                </a:lnTo>
                <a:lnTo>
                  <a:pt x="973" y="527"/>
                </a:lnTo>
                <a:lnTo>
                  <a:pt x="961" y="520"/>
                </a:lnTo>
                <a:lnTo>
                  <a:pt x="948" y="514"/>
                </a:lnTo>
                <a:lnTo>
                  <a:pt x="935" y="509"/>
                </a:lnTo>
                <a:lnTo>
                  <a:pt x="921" y="506"/>
                </a:lnTo>
                <a:lnTo>
                  <a:pt x="907" y="504"/>
                </a:lnTo>
                <a:lnTo>
                  <a:pt x="892" y="503"/>
                </a:lnTo>
                <a:lnTo>
                  <a:pt x="869" y="506"/>
                </a:lnTo>
                <a:lnTo>
                  <a:pt x="847" y="510"/>
                </a:lnTo>
                <a:lnTo>
                  <a:pt x="827" y="518"/>
                </a:lnTo>
                <a:lnTo>
                  <a:pt x="809" y="530"/>
                </a:lnTo>
                <a:lnTo>
                  <a:pt x="792" y="544"/>
                </a:lnTo>
                <a:lnTo>
                  <a:pt x="777" y="560"/>
                </a:lnTo>
                <a:lnTo>
                  <a:pt x="765" y="578"/>
                </a:lnTo>
                <a:lnTo>
                  <a:pt x="756" y="598"/>
                </a:lnTo>
                <a:lnTo>
                  <a:pt x="708" y="598"/>
                </a:lnTo>
                <a:lnTo>
                  <a:pt x="706" y="388"/>
                </a:lnTo>
                <a:lnTo>
                  <a:pt x="579" y="388"/>
                </a:lnTo>
                <a:lnTo>
                  <a:pt x="579" y="223"/>
                </a:lnTo>
                <a:lnTo>
                  <a:pt x="577" y="201"/>
                </a:lnTo>
                <a:lnTo>
                  <a:pt x="574" y="179"/>
                </a:lnTo>
                <a:lnTo>
                  <a:pt x="569" y="157"/>
                </a:lnTo>
                <a:lnTo>
                  <a:pt x="561" y="137"/>
                </a:lnTo>
                <a:lnTo>
                  <a:pt x="552" y="117"/>
                </a:lnTo>
                <a:lnTo>
                  <a:pt x="542" y="99"/>
                </a:lnTo>
                <a:lnTo>
                  <a:pt x="528" y="81"/>
                </a:lnTo>
                <a:lnTo>
                  <a:pt x="513" y="65"/>
                </a:lnTo>
                <a:lnTo>
                  <a:pt x="497" y="50"/>
                </a:lnTo>
                <a:lnTo>
                  <a:pt x="478" y="36"/>
                </a:lnTo>
                <a:lnTo>
                  <a:pt x="460" y="26"/>
                </a:lnTo>
                <a:lnTo>
                  <a:pt x="440" y="17"/>
                </a:lnTo>
                <a:lnTo>
                  <a:pt x="420" y="9"/>
                </a:lnTo>
                <a:lnTo>
                  <a:pt x="399" y="4"/>
                </a:lnTo>
                <a:lnTo>
                  <a:pt x="377" y="1"/>
                </a:lnTo>
                <a:lnTo>
                  <a:pt x="355" y="0"/>
                </a:lnTo>
                <a:lnTo>
                  <a:pt x="332" y="1"/>
                </a:lnTo>
                <a:lnTo>
                  <a:pt x="310" y="4"/>
                </a:lnTo>
                <a:lnTo>
                  <a:pt x="288" y="10"/>
                </a:lnTo>
                <a:lnTo>
                  <a:pt x="268" y="17"/>
                </a:lnTo>
                <a:lnTo>
                  <a:pt x="248" y="26"/>
                </a:lnTo>
                <a:lnTo>
                  <a:pt x="230" y="38"/>
                </a:lnTo>
                <a:lnTo>
                  <a:pt x="212" y="50"/>
                </a:lnTo>
                <a:lnTo>
                  <a:pt x="196" y="65"/>
                </a:lnTo>
                <a:lnTo>
                  <a:pt x="181" y="81"/>
                </a:lnTo>
                <a:lnTo>
                  <a:pt x="169" y="99"/>
                </a:lnTo>
                <a:lnTo>
                  <a:pt x="157" y="117"/>
                </a:lnTo>
                <a:lnTo>
                  <a:pt x="148" y="137"/>
                </a:lnTo>
                <a:lnTo>
                  <a:pt x="141" y="156"/>
                </a:lnTo>
                <a:lnTo>
                  <a:pt x="135" y="178"/>
                </a:lnTo>
                <a:lnTo>
                  <a:pt x="132" y="200"/>
                </a:lnTo>
                <a:lnTo>
                  <a:pt x="131" y="223"/>
                </a:lnTo>
                <a:lnTo>
                  <a:pt x="131" y="288"/>
                </a:lnTo>
                <a:lnTo>
                  <a:pt x="132" y="297"/>
                </a:lnTo>
                <a:lnTo>
                  <a:pt x="134" y="305"/>
                </a:lnTo>
                <a:lnTo>
                  <a:pt x="138" y="313"/>
                </a:lnTo>
                <a:lnTo>
                  <a:pt x="143" y="320"/>
                </a:lnTo>
                <a:lnTo>
                  <a:pt x="150" y="325"/>
                </a:lnTo>
                <a:lnTo>
                  <a:pt x="157" y="329"/>
                </a:lnTo>
                <a:lnTo>
                  <a:pt x="165" y="331"/>
                </a:lnTo>
                <a:lnTo>
                  <a:pt x="174" y="333"/>
                </a:lnTo>
                <a:lnTo>
                  <a:pt x="184" y="331"/>
                </a:lnTo>
                <a:lnTo>
                  <a:pt x="192" y="329"/>
                </a:lnTo>
                <a:lnTo>
                  <a:pt x="200" y="325"/>
                </a:lnTo>
                <a:lnTo>
                  <a:pt x="207" y="320"/>
                </a:lnTo>
                <a:lnTo>
                  <a:pt x="211" y="313"/>
                </a:lnTo>
                <a:lnTo>
                  <a:pt x="216" y="305"/>
                </a:lnTo>
                <a:lnTo>
                  <a:pt x="218" y="297"/>
                </a:lnTo>
                <a:lnTo>
                  <a:pt x="219" y="288"/>
                </a:lnTo>
                <a:lnTo>
                  <a:pt x="219" y="223"/>
                </a:lnTo>
                <a:lnTo>
                  <a:pt x="220" y="209"/>
                </a:lnTo>
                <a:lnTo>
                  <a:pt x="222" y="197"/>
                </a:lnTo>
                <a:lnTo>
                  <a:pt x="225" y="184"/>
                </a:lnTo>
                <a:lnTo>
                  <a:pt x="230" y="171"/>
                </a:lnTo>
                <a:lnTo>
                  <a:pt x="235" y="160"/>
                </a:lnTo>
                <a:lnTo>
                  <a:pt x="241" y="148"/>
                </a:lnTo>
                <a:lnTo>
                  <a:pt x="249" y="138"/>
                </a:lnTo>
                <a:lnTo>
                  <a:pt x="258" y="127"/>
                </a:lnTo>
                <a:lnTo>
                  <a:pt x="269" y="118"/>
                </a:lnTo>
                <a:lnTo>
                  <a:pt x="279" y="110"/>
                </a:lnTo>
                <a:lnTo>
                  <a:pt x="291" y="103"/>
                </a:lnTo>
                <a:lnTo>
                  <a:pt x="303" y="97"/>
                </a:lnTo>
                <a:lnTo>
                  <a:pt x="315" y="93"/>
                </a:lnTo>
                <a:lnTo>
                  <a:pt x="329" y="89"/>
                </a:lnTo>
                <a:lnTo>
                  <a:pt x="341" y="88"/>
                </a:lnTo>
                <a:lnTo>
                  <a:pt x="355" y="87"/>
                </a:lnTo>
                <a:lnTo>
                  <a:pt x="369" y="88"/>
                </a:lnTo>
                <a:lnTo>
                  <a:pt x="382" y="89"/>
                </a:lnTo>
                <a:lnTo>
                  <a:pt x="394" y="93"/>
                </a:lnTo>
                <a:lnTo>
                  <a:pt x="407" y="97"/>
                </a:lnTo>
                <a:lnTo>
                  <a:pt x="419" y="103"/>
                </a:lnTo>
                <a:lnTo>
                  <a:pt x="430" y="110"/>
                </a:lnTo>
                <a:lnTo>
                  <a:pt x="440" y="118"/>
                </a:lnTo>
                <a:lnTo>
                  <a:pt x="451" y="127"/>
                </a:lnTo>
                <a:lnTo>
                  <a:pt x="460" y="138"/>
                </a:lnTo>
                <a:lnTo>
                  <a:pt x="468" y="148"/>
                </a:lnTo>
                <a:lnTo>
                  <a:pt x="475" y="160"/>
                </a:lnTo>
                <a:lnTo>
                  <a:pt x="481" y="171"/>
                </a:lnTo>
                <a:lnTo>
                  <a:pt x="485" y="184"/>
                </a:lnTo>
                <a:lnTo>
                  <a:pt x="489" y="197"/>
                </a:lnTo>
                <a:lnTo>
                  <a:pt x="490" y="209"/>
                </a:lnTo>
                <a:lnTo>
                  <a:pt x="491" y="223"/>
                </a:lnTo>
                <a:lnTo>
                  <a:pt x="491" y="388"/>
                </a:lnTo>
                <a:lnTo>
                  <a:pt x="0" y="388"/>
                </a:lnTo>
                <a:lnTo>
                  <a:pt x="0" y="728"/>
                </a:lnTo>
                <a:lnTo>
                  <a:pt x="2" y="764"/>
                </a:lnTo>
                <a:lnTo>
                  <a:pt x="7" y="797"/>
                </a:lnTo>
                <a:lnTo>
                  <a:pt x="15" y="832"/>
                </a:lnTo>
                <a:lnTo>
                  <a:pt x="27" y="864"/>
                </a:lnTo>
                <a:lnTo>
                  <a:pt x="42" y="895"/>
                </a:lnTo>
                <a:lnTo>
                  <a:pt x="59" y="925"/>
                </a:lnTo>
                <a:lnTo>
                  <a:pt x="80" y="953"/>
                </a:lnTo>
                <a:lnTo>
                  <a:pt x="103" y="979"/>
                </a:lnTo>
                <a:lnTo>
                  <a:pt x="115" y="990"/>
                </a:lnTo>
                <a:lnTo>
                  <a:pt x="125" y="1000"/>
                </a:lnTo>
                <a:lnTo>
                  <a:pt x="138" y="1009"/>
                </a:lnTo>
                <a:lnTo>
                  <a:pt x="149" y="1018"/>
                </a:lnTo>
                <a:lnTo>
                  <a:pt x="162" y="1026"/>
                </a:lnTo>
                <a:lnTo>
                  <a:pt x="174" y="1035"/>
                </a:lnTo>
                <a:lnTo>
                  <a:pt x="187" y="1041"/>
                </a:lnTo>
                <a:lnTo>
                  <a:pt x="200" y="1048"/>
                </a:lnTo>
                <a:lnTo>
                  <a:pt x="214" y="1055"/>
                </a:lnTo>
                <a:lnTo>
                  <a:pt x="227" y="1061"/>
                </a:lnTo>
                <a:lnTo>
                  <a:pt x="241" y="1066"/>
                </a:lnTo>
                <a:lnTo>
                  <a:pt x="255" y="1070"/>
                </a:lnTo>
                <a:lnTo>
                  <a:pt x="270" y="1074"/>
                </a:lnTo>
                <a:lnTo>
                  <a:pt x="284" y="1077"/>
                </a:lnTo>
                <a:lnTo>
                  <a:pt x="299" y="1079"/>
                </a:lnTo>
                <a:lnTo>
                  <a:pt x="314" y="1082"/>
                </a:lnTo>
                <a:lnTo>
                  <a:pt x="324" y="994"/>
                </a:lnTo>
                <a:lnTo>
                  <a:pt x="302" y="991"/>
                </a:lnTo>
                <a:lnTo>
                  <a:pt x="280" y="985"/>
                </a:lnTo>
                <a:lnTo>
                  <a:pt x="260" y="978"/>
                </a:lnTo>
                <a:lnTo>
                  <a:pt x="239" y="969"/>
                </a:lnTo>
                <a:lnTo>
                  <a:pt x="219" y="958"/>
                </a:lnTo>
                <a:lnTo>
                  <a:pt x="200" y="947"/>
                </a:lnTo>
                <a:lnTo>
                  <a:pt x="182" y="933"/>
                </a:lnTo>
                <a:lnTo>
                  <a:pt x="165" y="917"/>
                </a:lnTo>
                <a:lnTo>
                  <a:pt x="148" y="897"/>
                </a:lnTo>
                <a:lnTo>
                  <a:pt x="132" y="877"/>
                </a:lnTo>
                <a:lnTo>
                  <a:pt x="119" y="854"/>
                </a:lnTo>
                <a:lnTo>
                  <a:pt x="108" y="831"/>
                </a:lnTo>
                <a:lnTo>
                  <a:pt x="98" y="806"/>
                </a:lnTo>
                <a:lnTo>
                  <a:pt x="93" y="781"/>
                </a:lnTo>
                <a:lnTo>
                  <a:pt x="88" y="754"/>
                </a:lnTo>
                <a:lnTo>
                  <a:pt x="87" y="728"/>
                </a:lnTo>
                <a:lnTo>
                  <a:pt x="87" y="476"/>
                </a:lnTo>
                <a:lnTo>
                  <a:pt x="619" y="476"/>
                </a:lnTo>
                <a:lnTo>
                  <a:pt x="620" y="597"/>
                </a:lnTo>
                <a:lnTo>
                  <a:pt x="467" y="597"/>
                </a:lnTo>
                <a:lnTo>
                  <a:pt x="462" y="586"/>
                </a:lnTo>
                <a:lnTo>
                  <a:pt x="457" y="577"/>
                </a:lnTo>
                <a:lnTo>
                  <a:pt x="450" y="568"/>
                </a:lnTo>
                <a:lnTo>
                  <a:pt x="442" y="559"/>
                </a:lnTo>
                <a:lnTo>
                  <a:pt x="431" y="550"/>
                </a:lnTo>
                <a:lnTo>
                  <a:pt x="421" y="544"/>
                </a:lnTo>
                <a:lnTo>
                  <a:pt x="410" y="537"/>
                </a:lnTo>
                <a:lnTo>
                  <a:pt x="399" y="531"/>
                </a:lnTo>
                <a:lnTo>
                  <a:pt x="387" y="527"/>
                </a:lnTo>
                <a:lnTo>
                  <a:pt x="375" y="524"/>
                </a:lnTo>
                <a:lnTo>
                  <a:pt x="362" y="523"/>
                </a:lnTo>
                <a:lnTo>
                  <a:pt x="349" y="522"/>
                </a:lnTo>
                <a:lnTo>
                  <a:pt x="323" y="524"/>
                </a:lnTo>
                <a:lnTo>
                  <a:pt x="299" y="532"/>
                </a:lnTo>
                <a:lnTo>
                  <a:pt x="277" y="544"/>
                </a:lnTo>
                <a:lnTo>
                  <a:pt x="257" y="560"/>
                </a:lnTo>
                <a:lnTo>
                  <a:pt x="241" y="578"/>
                </a:lnTo>
                <a:lnTo>
                  <a:pt x="230" y="600"/>
                </a:lnTo>
                <a:lnTo>
                  <a:pt x="222" y="624"/>
                </a:lnTo>
                <a:lnTo>
                  <a:pt x="219" y="651"/>
                </a:lnTo>
                <a:lnTo>
                  <a:pt x="220" y="669"/>
                </a:lnTo>
                <a:lnTo>
                  <a:pt x="224" y="686"/>
                </a:lnTo>
                <a:lnTo>
                  <a:pt x="231" y="704"/>
                </a:lnTo>
                <a:lnTo>
                  <a:pt x="239" y="720"/>
                </a:lnTo>
                <a:lnTo>
                  <a:pt x="209" y="899"/>
                </a:lnTo>
                <a:lnTo>
                  <a:pt x="334" y="899"/>
                </a:lnTo>
                <a:lnTo>
                  <a:pt x="345" y="811"/>
                </a:lnTo>
                <a:lnTo>
                  <a:pt x="314" y="811"/>
                </a:lnTo>
                <a:lnTo>
                  <a:pt x="333" y="695"/>
                </a:lnTo>
                <a:lnTo>
                  <a:pt x="318" y="678"/>
                </a:lnTo>
                <a:lnTo>
                  <a:pt x="314" y="673"/>
                </a:lnTo>
                <a:lnTo>
                  <a:pt x="310" y="666"/>
                </a:lnTo>
                <a:lnTo>
                  <a:pt x="309" y="659"/>
                </a:lnTo>
                <a:lnTo>
                  <a:pt x="308" y="651"/>
                </a:lnTo>
                <a:lnTo>
                  <a:pt x="309" y="643"/>
                </a:lnTo>
                <a:lnTo>
                  <a:pt x="311" y="635"/>
                </a:lnTo>
                <a:lnTo>
                  <a:pt x="315" y="628"/>
                </a:lnTo>
                <a:lnTo>
                  <a:pt x="320" y="621"/>
                </a:lnTo>
                <a:lnTo>
                  <a:pt x="325" y="617"/>
                </a:lnTo>
                <a:lnTo>
                  <a:pt x="330" y="614"/>
                </a:lnTo>
                <a:lnTo>
                  <a:pt x="336" y="612"/>
                </a:lnTo>
                <a:lnTo>
                  <a:pt x="343" y="610"/>
                </a:lnTo>
                <a:lnTo>
                  <a:pt x="341" y="789"/>
                </a:lnTo>
                <a:lnTo>
                  <a:pt x="347" y="789"/>
                </a:lnTo>
                <a:lnTo>
                  <a:pt x="351" y="759"/>
                </a:lnTo>
                <a:lnTo>
                  <a:pt x="351" y="761"/>
                </a:lnTo>
                <a:lnTo>
                  <a:pt x="352" y="767"/>
                </a:lnTo>
                <a:lnTo>
                  <a:pt x="353" y="776"/>
                </a:lnTo>
                <a:lnTo>
                  <a:pt x="355" y="789"/>
                </a:lnTo>
                <a:lnTo>
                  <a:pt x="382" y="789"/>
                </a:lnTo>
                <a:lnTo>
                  <a:pt x="385" y="811"/>
                </a:lnTo>
                <a:lnTo>
                  <a:pt x="359" y="811"/>
                </a:lnTo>
                <a:lnTo>
                  <a:pt x="361" y="829"/>
                </a:lnTo>
                <a:lnTo>
                  <a:pt x="364" y="851"/>
                </a:lnTo>
                <a:lnTo>
                  <a:pt x="368" y="874"/>
                </a:lnTo>
                <a:lnTo>
                  <a:pt x="372" y="899"/>
                </a:lnTo>
                <a:lnTo>
                  <a:pt x="490" y="899"/>
                </a:lnTo>
                <a:lnTo>
                  <a:pt x="459" y="720"/>
                </a:lnTo>
                <a:lnTo>
                  <a:pt x="463" y="711"/>
                </a:lnTo>
                <a:lnTo>
                  <a:pt x="468" y="703"/>
                </a:lnTo>
                <a:lnTo>
                  <a:pt x="472" y="693"/>
                </a:lnTo>
                <a:lnTo>
                  <a:pt x="474" y="684"/>
                </a:lnTo>
                <a:lnTo>
                  <a:pt x="487" y="685"/>
                </a:lnTo>
                <a:lnTo>
                  <a:pt x="487" y="751"/>
                </a:lnTo>
                <a:lnTo>
                  <a:pt x="575" y="751"/>
                </a:lnTo>
                <a:lnTo>
                  <a:pt x="575" y="685"/>
                </a:lnTo>
                <a:lnTo>
                  <a:pt x="620" y="685"/>
                </a:lnTo>
                <a:lnTo>
                  <a:pt x="620" y="745"/>
                </a:lnTo>
                <a:lnTo>
                  <a:pt x="620" y="746"/>
                </a:lnTo>
                <a:lnTo>
                  <a:pt x="621" y="749"/>
                </a:lnTo>
                <a:lnTo>
                  <a:pt x="621" y="750"/>
                </a:lnTo>
                <a:lnTo>
                  <a:pt x="621" y="752"/>
                </a:lnTo>
                <a:lnTo>
                  <a:pt x="618" y="775"/>
                </a:lnTo>
                <a:lnTo>
                  <a:pt x="613" y="798"/>
                </a:lnTo>
                <a:lnTo>
                  <a:pt x="606" y="820"/>
                </a:lnTo>
                <a:lnTo>
                  <a:pt x="597" y="841"/>
                </a:lnTo>
                <a:lnTo>
                  <a:pt x="587" y="860"/>
                </a:lnTo>
                <a:lnTo>
                  <a:pt x="575" y="880"/>
                </a:lnTo>
                <a:lnTo>
                  <a:pt x="561" y="897"/>
                </a:lnTo>
                <a:lnTo>
                  <a:pt x="546" y="914"/>
                </a:lnTo>
                <a:lnTo>
                  <a:pt x="530" y="930"/>
                </a:lnTo>
                <a:lnTo>
                  <a:pt x="513" y="943"/>
                </a:lnTo>
                <a:lnTo>
                  <a:pt x="493" y="956"/>
                </a:lnTo>
                <a:lnTo>
                  <a:pt x="474" y="967"/>
                </a:lnTo>
                <a:lnTo>
                  <a:pt x="454" y="976"/>
                </a:lnTo>
                <a:lnTo>
                  <a:pt x="432" y="984"/>
                </a:lnTo>
                <a:lnTo>
                  <a:pt x="410" y="990"/>
                </a:lnTo>
                <a:lnTo>
                  <a:pt x="387" y="993"/>
                </a:lnTo>
                <a:lnTo>
                  <a:pt x="391" y="1015"/>
                </a:lnTo>
                <a:lnTo>
                  <a:pt x="394" y="1037"/>
                </a:lnTo>
                <a:lnTo>
                  <a:pt x="398" y="1059"/>
                </a:lnTo>
                <a:lnTo>
                  <a:pt x="401" y="1081"/>
                </a:lnTo>
                <a:lnTo>
                  <a:pt x="431" y="1075"/>
                </a:lnTo>
                <a:lnTo>
                  <a:pt x="461" y="1068"/>
                </a:lnTo>
                <a:lnTo>
                  <a:pt x="489" y="1058"/>
                </a:lnTo>
                <a:lnTo>
                  <a:pt x="516" y="1045"/>
                </a:lnTo>
                <a:lnTo>
                  <a:pt x="542" y="1031"/>
                </a:lnTo>
                <a:lnTo>
                  <a:pt x="566" y="1014"/>
                </a:lnTo>
                <a:lnTo>
                  <a:pt x="589" y="995"/>
                </a:lnTo>
                <a:lnTo>
                  <a:pt x="611" y="976"/>
                </a:lnTo>
                <a:lnTo>
                  <a:pt x="630" y="954"/>
                </a:lnTo>
                <a:lnTo>
                  <a:pt x="648" y="930"/>
                </a:lnTo>
                <a:lnTo>
                  <a:pt x="664" y="904"/>
                </a:lnTo>
                <a:lnTo>
                  <a:pt x="678" y="878"/>
                </a:lnTo>
                <a:lnTo>
                  <a:pt x="689" y="850"/>
                </a:lnTo>
                <a:lnTo>
                  <a:pt x="698" y="821"/>
                </a:lnTo>
                <a:lnTo>
                  <a:pt x="704" y="791"/>
                </a:lnTo>
                <a:lnTo>
                  <a:pt x="709" y="760"/>
                </a:lnTo>
                <a:lnTo>
                  <a:pt x="709" y="757"/>
                </a:lnTo>
                <a:lnTo>
                  <a:pt x="709" y="753"/>
                </a:lnTo>
                <a:lnTo>
                  <a:pt x="709" y="751"/>
                </a:lnTo>
                <a:lnTo>
                  <a:pt x="709" y="748"/>
                </a:lnTo>
                <a:lnTo>
                  <a:pt x="709" y="746"/>
                </a:lnTo>
                <a:lnTo>
                  <a:pt x="709" y="745"/>
                </a:lnTo>
                <a:lnTo>
                  <a:pt x="709" y="744"/>
                </a:lnTo>
                <a:lnTo>
                  <a:pt x="709" y="685"/>
                </a:lnTo>
                <a:lnTo>
                  <a:pt x="751" y="685"/>
                </a:lnTo>
                <a:lnTo>
                  <a:pt x="759" y="707"/>
                </a:lnTo>
                <a:lnTo>
                  <a:pt x="771" y="728"/>
                </a:lnTo>
                <a:lnTo>
                  <a:pt x="786" y="746"/>
                </a:lnTo>
                <a:lnTo>
                  <a:pt x="802" y="763"/>
                </a:lnTo>
                <a:lnTo>
                  <a:pt x="822" y="775"/>
                </a:lnTo>
                <a:lnTo>
                  <a:pt x="844" y="784"/>
                </a:lnTo>
                <a:lnTo>
                  <a:pt x="867" y="790"/>
                </a:lnTo>
                <a:lnTo>
                  <a:pt x="891" y="792"/>
                </a:lnTo>
                <a:lnTo>
                  <a:pt x="906" y="791"/>
                </a:lnTo>
                <a:lnTo>
                  <a:pt x="920" y="790"/>
                </a:lnTo>
                <a:lnTo>
                  <a:pt x="933" y="787"/>
                </a:lnTo>
                <a:lnTo>
                  <a:pt x="947" y="782"/>
                </a:lnTo>
                <a:lnTo>
                  <a:pt x="960" y="775"/>
                </a:lnTo>
                <a:lnTo>
                  <a:pt x="973" y="768"/>
                </a:lnTo>
                <a:lnTo>
                  <a:pt x="984" y="760"/>
                </a:lnTo>
                <a:lnTo>
                  <a:pt x="994" y="751"/>
                </a:lnTo>
                <a:lnTo>
                  <a:pt x="1000" y="744"/>
                </a:lnTo>
                <a:lnTo>
                  <a:pt x="1006" y="737"/>
                </a:lnTo>
                <a:lnTo>
                  <a:pt x="1012" y="729"/>
                </a:lnTo>
                <a:lnTo>
                  <a:pt x="1016" y="721"/>
                </a:lnTo>
                <a:lnTo>
                  <a:pt x="1021" y="714"/>
                </a:lnTo>
                <a:lnTo>
                  <a:pt x="1025" y="706"/>
                </a:lnTo>
                <a:lnTo>
                  <a:pt x="1029" y="697"/>
                </a:lnTo>
                <a:lnTo>
                  <a:pt x="1031" y="689"/>
                </a:lnTo>
                <a:lnTo>
                  <a:pt x="943" y="673"/>
                </a:lnTo>
                <a:lnTo>
                  <a:pt x="939" y="680"/>
                </a:lnTo>
                <a:lnTo>
                  <a:pt x="933" y="685"/>
                </a:lnTo>
                <a:lnTo>
                  <a:pt x="929" y="691"/>
                </a:lnTo>
                <a:lnTo>
                  <a:pt x="922" y="696"/>
                </a:lnTo>
                <a:lnTo>
                  <a:pt x="915" y="699"/>
                </a:lnTo>
                <a:lnTo>
                  <a:pt x="908" y="703"/>
                </a:lnTo>
                <a:lnTo>
                  <a:pt x="900" y="704"/>
                </a:lnTo>
                <a:lnTo>
                  <a:pt x="892" y="705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25607" name="对象 2"/>
          <p:cNvGraphicFramePr>
            <a:graphicFrameLocks noChangeAspect="1"/>
          </p:cNvGraphicFramePr>
          <p:nvPr/>
        </p:nvGraphicFramePr>
        <p:xfrm>
          <a:off x="90488" y="1776413"/>
          <a:ext cx="283527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" imgW="4000500" imgH="2933700" progId="Origin50.Graph">
                  <p:embed/>
                </p:oleObj>
              </mc:Choice>
              <mc:Fallback>
                <p:oleObj name="" r:id="rId1" imgW="4000500" imgH="2933700" progId="Origin50.Graph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rcRect l="8174" t="9859" r="11180" b="6244"/>
                      <a:stretch>
                        <a:fillRect/>
                      </a:stretch>
                    </p:blipFill>
                    <p:spPr>
                      <a:xfrm>
                        <a:off x="90488" y="1776413"/>
                        <a:ext cx="2835275" cy="2160587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34"/>
          <p:cNvSpPr/>
          <p:nvPr/>
        </p:nvSpPr>
        <p:spPr>
          <a:xfrm>
            <a:off x="303213" y="32591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graphicFrame>
        <p:nvGraphicFramePr>
          <p:cNvPr id="25609" name="对象 4"/>
          <p:cNvGraphicFramePr>
            <a:graphicFrameLocks noChangeAspect="1"/>
          </p:cNvGraphicFramePr>
          <p:nvPr/>
        </p:nvGraphicFramePr>
        <p:xfrm>
          <a:off x="3025775" y="1776413"/>
          <a:ext cx="2795588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3" imgW="4000500" imgH="2933700" progId="Origin50.Graph">
                  <p:embed/>
                </p:oleObj>
              </mc:Choice>
              <mc:Fallback>
                <p:oleObj name="" r:id="rId3" imgW="4000500" imgH="2933700" progId="Origin50.Graph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rcRect l="8415" t="8379" r="12022" b="7886"/>
                      <a:stretch>
                        <a:fillRect/>
                      </a:stretch>
                    </p:blipFill>
                    <p:spPr>
                      <a:xfrm>
                        <a:off x="3025775" y="1776413"/>
                        <a:ext cx="2795588" cy="2160587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0" name="图片 34" descr="C:\Users\hp\Desktop\集热管偏离量\70-400-0.4\400-2.png"/>
          <p:cNvPicPr>
            <a:picLocks noChangeAspect="1"/>
          </p:cNvPicPr>
          <p:nvPr/>
        </p:nvPicPr>
        <p:blipFill>
          <a:blip r:embed="rId5"/>
          <a:srcRect l="1250" t="23062" r="12959" b="33719"/>
          <a:stretch>
            <a:fillRect/>
          </a:stretch>
        </p:blipFill>
        <p:spPr>
          <a:xfrm>
            <a:off x="6022975" y="2246313"/>
            <a:ext cx="3016250" cy="99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1" name="图片 35" descr="C:\Users\hp\Desktop\集热管偏离量\70-600-0.9\600-2.png"/>
          <p:cNvPicPr>
            <a:picLocks noChangeAspect="1"/>
          </p:cNvPicPr>
          <p:nvPr/>
        </p:nvPicPr>
        <p:blipFill>
          <a:blip r:embed="rId6"/>
          <a:srcRect l="1718" t="22675" r="15443" b="43016"/>
          <a:stretch>
            <a:fillRect/>
          </a:stretch>
        </p:blipFill>
        <p:spPr>
          <a:xfrm>
            <a:off x="6022975" y="849313"/>
            <a:ext cx="3016250" cy="998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2" name="图片 36" descr="C:\Users\hp\Desktop\800-2.png"/>
          <p:cNvPicPr>
            <a:picLocks noChangeAspect="1"/>
          </p:cNvPicPr>
          <p:nvPr/>
        </p:nvPicPr>
        <p:blipFill>
          <a:blip r:embed="rId7"/>
          <a:srcRect l="1094" t="22285" r="19205" b="42439"/>
          <a:stretch>
            <a:fillRect/>
          </a:stretch>
        </p:blipFill>
        <p:spPr>
          <a:xfrm>
            <a:off x="6029325" y="3602038"/>
            <a:ext cx="3009900" cy="106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图片 37" descr="C:\Users\hp\Desktop\集热管偏离量\70-1000-2.5\1000-2.png"/>
          <p:cNvPicPr>
            <a:picLocks noChangeAspect="1"/>
          </p:cNvPicPr>
          <p:nvPr/>
        </p:nvPicPr>
        <p:blipFill>
          <a:blip r:embed="rId8"/>
          <a:srcRect l="1874" t="22675" r="11549" b="42827"/>
          <a:stretch>
            <a:fillRect/>
          </a:stretch>
        </p:blipFill>
        <p:spPr>
          <a:xfrm>
            <a:off x="6045200" y="5049838"/>
            <a:ext cx="2994025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4" name="文本框 5"/>
          <p:cNvSpPr txBox="1"/>
          <p:nvPr/>
        </p:nvSpPr>
        <p:spPr>
          <a:xfrm>
            <a:off x="338138" y="755650"/>
            <a:ext cx="53752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通过调节流量，降低集热管表面温度，以集热管表面平均温度比流体温度高</a:t>
            </a: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℃为标准调节流量，得到以下结论。</a:t>
            </a:r>
            <a:endParaRPr lang="zh-CN" altLang="en-US" sz="16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9225" y="4564063"/>
            <a:ext cx="5661025" cy="20304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dash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如图所示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随着流速的提高、挠度略微减小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，流速从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2.21 kg/s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提高到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13.82 kg/s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，仅减小了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0.055mm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。主要是流速越大，强化了对流换热，温度越均匀，由温差引起的挠度也略微变小从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0.582mm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0.532mm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四种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值小对应的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最小流速分别为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2.21 kg/s, 4.98 kg/s, 8.29 kg/s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13.83 kg/s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系统设计时的流速大于这个理论值，可以轻微提高热效率和降低挠度。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8413" y="1874838"/>
            <a:ext cx="2314575" cy="276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DNI=400W/m</a:t>
            </a:r>
            <a:r>
              <a:rPr kumimoji="0" lang="en-US" altLang="zh-CN" sz="1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，流速为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2.21 kg/s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351588" y="3265488"/>
            <a:ext cx="2314575" cy="2778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DNI=600W/m</a:t>
            </a:r>
            <a:r>
              <a:rPr kumimoji="0" lang="en-US" altLang="zh-CN" sz="1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，流速为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4.98 kg/s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397625" y="4686300"/>
            <a:ext cx="2309813" cy="2778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DNI=800W/m</a:t>
            </a:r>
            <a:r>
              <a:rPr kumimoji="0" lang="en-US" altLang="zh-CN" sz="1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，流速为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8.29 kg/s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348413" y="6240463"/>
            <a:ext cx="2468563" cy="276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DNI=1000W/m</a:t>
            </a:r>
            <a:r>
              <a:rPr kumimoji="0" lang="en-US" altLang="zh-CN" sz="1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，流速为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13.93 kg/s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938838" y="2184400"/>
            <a:ext cx="312102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938838" y="3563938"/>
            <a:ext cx="312102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5959475" y="4995863"/>
            <a:ext cx="312102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左箭头 11"/>
          <p:cNvSpPr/>
          <p:nvPr/>
        </p:nvSpPr>
        <p:spPr>
          <a:xfrm>
            <a:off x="5821363" y="2774950"/>
            <a:ext cx="117475" cy="14446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073525" y="4037013"/>
            <a:ext cx="646113" cy="2778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挠度图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00100" y="4038600"/>
            <a:ext cx="1416050" cy="276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集热管表面温度图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933700" y="2801938"/>
            <a:ext cx="92075" cy="1412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4" descr="0656"/>
          <p:cNvPicPr>
            <a:picLocks noChangeAspect="1"/>
          </p:cNvPicPr>
          <p:nvPr/>
        </p:nvPicPr>
        <p:blipFill>
          <a:blip r:embed="rId1"/>
          <a:srcRect l="1334" t="4353"/>
          <a:stretch>
            <a:fillRect/>
          </a:stretch>
        </p:blipFill>
        <p:spPr>
          <a:xfrm>
            <a:off x="436563" y="1333500"/>
            <a:ext cx="2293937" cy="1731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4" descr="0656"/>
          <p:cNvPicPr>
            <a:picLocks noChangeAspect="1"/>
          </p:cNvPicPr>
          <p:nvPr/>
        </p:nvPicPr>
        <p:blipFill>
          <a:blip r:embed="rId1"/>
          <a:srcRect l="1334" t="4353"/>
          <a:stretch>
            <a:fillRect/>
          </a:stretch>
        </p:blipFill>
        <p:spPr>
          <a:xfrm>
            <a:off x="1146175" y="1804988"/>
            <a:ext cx="2325688" cy="175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文本框 11"/>
          <p:cNvSpPr txBox="1"/>
          <p:nvPr/>
        </p:nvSpPr>
        <p:spPr>
          <a:xfrm>
            <a:off x="555625" y="195263"/>
            <a:ext cx="16906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3240088" y="1746250"/>
            <a:ext cx="5260975" cy="4953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rgbClr val="0000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方正粗宋简体"/>
              </a:rPr>
              <a:t>Contents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方正粗宋简体"/>
            </a:endParaRPr>
          </a:p>
        </p:txBody>
      </p:sp>
      <p:graphicFrame>
        <p:nvGraphicFramePr>
          <p:cNvPr id="20" name="图示 19"/>
          <p:cNvGraphicFramePr/>
          <p:nvPr/>
        </p:nvGraphicFramePr>
        <p:xfrm>
          <a:off x="3239988" y="2684550"/>
          <a:ext cx="5104902" cy="3456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7650" name="对象 2"/>
          <p:cNvGraphicFramePr>
            <a:graphicFrameLocks noChangeAspect="1"/>
          </p:cNvGraphicFramePr>
          <p:nvPr/>
        </p:nvGraphicFramePr>
        <p:xfrm>
          <a:off x="555625" y="1746250"/>
          <a:ext cx="4227513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6096000" imgH="3429000" progId="PowerPoint.Show.12">
                  <p:embed/>
                </p:oleObj>
              </mc:Choice>
              <mc:Fallback>
                <p:oleObj name="" r:id="rId1" imgW="6096000" imgH="3429000" progId="PowerPoint.Show.12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rcRect l="25343" t="3676" r="32727" b="5252"/>
                      <a:stretch>
                        <a:fillRect/>
                      </a:stretch>
                    </p:blipFill>
                    <p:spPr>
                      <a:xfrm>
                        <a:off x="555625" y="1746250"/>
                        <a:ext cx="4227513" cy="4824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文本框 11"/>
          <p:cNvSpPr txBox="1"/>
          <p:nvPr/>
        </p:nvSpPr>
        <p:spPr>
          <a:xfrm>
            <a:off x="654050" y="249238"/>
            <a:ext cx="23764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梯级聚光系统的构建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2" name="文本框 2"/>
          <p:cNvSpPr txBox="1"/>
          <p:nvPr/>
        </p:nvSpPr>
        <p:spPr>
          <a:xfrm>
            <a:off x="666750" y="1096963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sp>
        <p:nvSpPr>
          <p:cNvPr id="4" name="文本框 3"/>
          <p:cNvSpPr txBox="1"/>
          <p:nvPr/>
        </p:nvSpPr>
        <p:spPr>
          <a:xfrm>
            <a:off x="360363" y="817563"/>
            <a:ext cx="8423275" cy="857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dash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本文以目前最具有商业化潜力的开口宽度为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8m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、最大边缘半角为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80°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的大开口聚光器为研究对象，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出口温度大于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565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℃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7654" name="文本框 4"/>
          <p:cNvSpPr txBox="1"/>
          <p:nvPr/>
        </p:nvSpPr>
        <p:spPr>
          <a:xfrm>
            <a:off x="2074863" y="6416675"/>
            <a:ext cx="1441450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梯级加热原理图</a:t>
            </a:r>
            <a:endParaRPr lang="zh-CN" altLang="en-US" sz="1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5" name="文本框 5"/>
          <p:cNvSpPr txBox="1"/>
          <p:nvPr/>
        </p:nvSpPr>
        <p:spPr>
          <a:xfrm>
            <a:off x="5024755" y="2295525"/>
            <a:ext cx="3568700" cy="341503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研究策略：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    利用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梯级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加热理论将槽式太阳能聚光集热部分根据温度分为三段。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    低温段：采用大直径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集热管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，以拦截光线、提高光学效率为主。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    中温段：兼顾顾虑光学效率和热损失，采用的集热管直径适中。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    高温段：以热损失为主，采用直径较小的集热管。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圆角矩形 14"/>
          <p:cNvSpPr/>
          <p:nvPr/>
        </p:nvSpPr>
        <p:spPr>
          <a:xfrm>
            <a:off x="2836863" y="4465638"/>
            <a:ext cx="3727450" cy="2255838"/>
          </a:xfrm>
          <a:prstGeom prst="roundRect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699" name="文本框 10"/>
          <p:cNvSpPr txBox="1"/>
          <p:nvPr/>
        </p:nvSpPr>
        <p:spPr>
          <a:xfrm>
            <a:off x="571500" y="255588"/>
            <a:ext cx="2725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计算流程图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9700" name="对象 3"/>
          <p:cNvGraphicFramePr>
            <a:graphicFrameLocks noChangeAspect="1"/>
          </p:cNvGraphicFramePr>
          <p:nvPr/>
        </p:nvGraphicFramePr>
        <p:xfrm>
          <a:off x="396875" y="736600"/>
          <a:ext cx="432435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" imgW="6085840" imgH="3423285" progId="PowerPoint.Show.12">
                  <p:embed/>
                </p:oleObj>
              </mc:Choice>
              <mc:Fallback>
                <p:oleObj name="" r:id="rId1" imgW="6085840" imgH="3423285" progId="PowerPoint.Show.12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2"/>
                      <a:srcRect l="15492" r="15669" b="841"/>
                      <a:stretch>
                        <a:fillRect/>
                      </a:stretch>
                    </p:blipFill>
                    <p:spPr>
                      <a:xfrm>
                        <a:off x="396875" y="736600"/>
                        <a:ext cx="4324350" cy="353377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E51024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对象 4"/>
          <p:cNvGraphicFramePr>
            <a:graphicFrameLocks noChangeAspect="1"/>
          </p:cNvGraphicFramePr>
          <p:nvPr/>
        </p:nvGraphicFramePr>
        <p:xfrm>
          <a:off x="4138613" y="4656138"/>
          <a:ext cx="10953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3" imgW="977900" imgH="241300" progId="Equation.DSMT4">
                  <p:embed/>
                </p:oleObj>
              </mc:Choice>
              <mc:Fallback>
                <p:oleObj name="" r:id="rId3" imgW="977900" imgH="241300" progId="Equation.DSMT4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8613" y="4656138"/>
                        <a:ext cx="1095375" cy="27622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E51024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对象 5"/>
          <p:cNvGraphicFramePr>
            <a:graphicFrameLocks noChangeAspect="1"/>
          </p:cNvGraphicFramePr>
          <p:nvPr/>
        </p:nvGraphicFramePr>
        <p:xfrm>
          <a:off x="4084638" y="5162550"/>
          <a:ext cx="1219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5" imgW="1091565" imgH="241300" progId="Equation.DSMT4">
                  <p:embed/>
                </p:oleObj>
              </mc:Choice>
              <mc:Fallback>
                <p:oleObj name="" r:id="rId5" imgW="1091565" imgH="241300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4638" y="5162550"/>
                        <a:ext cx="1219200" cy="27622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E51024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对象 6"/>
          <p:cNvGraphicFramePr>
            <a:graphicFrameLocks noChangeAspect="1"/>
          </p:cNvGraphicFramePr>
          <p:nvPr/>
        </p:nvGraphicFramePr>
        <p:xfrm>
          <a:off x="3009900" y="5688013"/>
          <a:ext cx="3352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7" imgW="2870200" imgH="279400" progId="Equation.DSMT4">
                  <p:embed/>
                </p:oleObj>
              </mc:Choice>
              <mc:Fallback>
                <p:oleObj name="" r:id="rId7" imgW="2870200" imgH="279400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9900" y="5688013"/>
                        <a:ext cx="3352800" cy="304800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D61927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对象 7"/>
          <p:cNvGraphicFramePr>
            <a:graphicFrameLocks noChangeAspect="1"/>
          </p:cNvGraphicFramePr>
          <p:nvPr/>
        </p:nvGraphicFramePr>
        <p:xfrm>
          <a:off x="4108450" y="6243638"/>
          <a:ext cx="11811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9" imgW="1054100" imgH="330200" progId="Equation.DSMT4">
                  <p:embed/>
                </p:oleObj>
              </mc:Choice>
              <mc:Fallback>
                <p:oleObj name="" r:id="rId9" imgW="1054100" imgH="330200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08450" y="6243638"/>
                        <a:ext cx="1181100" cy="37147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D61927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文本框 16"/>
          <p:cNvSpPr txBox="1"/>
          <p:nvPr/>
        </p:nvSpPr>
        <p:spPr>
          <a:xfrm>
            <a:off x="6967538" y="4645025"/>
            <a:ext cx="1939925" cy="3079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Fluent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热力学仿真研究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6" name="文本框 18"/>
          <p:cNvSpPr txBox="1"/>
          <p:nvPr/>
        </p:nvSpPr>
        <p:spPr>
          <a:xfrm>
            <a:off x="7112000" y="5421313"/>
            <a:ext cx="1651000" cy="1200150"/>
          </a:xfrm>
          <a:prstGeom prst="rect">
            <a:avLst/>
          </a:prstGeom>
          <a:noFill/>
          <a:ln w="28575" cap="flat" cmpd="sng">
            <a:solidFill>
              <a:srgbClr val="E51024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单支回路长度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温度分布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热效率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1309688" y="5216525"/>
            <a:ext cx="0" cy="879475"/>
          </a:xfrm>
          <a:prstGeom prst="straightConnector1">
            <a:avLst/>
          </a:prstGeom>
          <a:ln w="28575">
            <a:solidFill>
              <a:srgbClr val="D619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2298700" y="6243638"/>
            <a:ext cx="504825" cy="0"/>
          </a:xfrm>
          <a:prstGeom prst="straightConnector1">
            <a:avLst/>
          </a:prstGeom>
          <a:ln w="28575">
            <a:solidFill>
              <a:srgbClr val="D619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6611938" y="4852988"/>
            <a:ext cx="323850" cy="0"/>
          </a:xfrm>
          <a:prstGeom prst="straightConnector1">
            <a:avLst/>
          </a:prstGeom>
          <a:ln w="28575">
            <a:solidFill>
              <a:srgbClr val="D619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7939088" y="4999038"/>
            <a:ext cx="0" cy="422275"/>
          </a:xfrm>
          <a:prstGeom prst="straightConnector1">
            <a:avLst/>
          </a:prstGeom>
          <a:ln w="28575">
            <a:solidFill>
              <a:srgbClr val="D619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042150" y="5024438"/>
            <a:ext cx="0" cy="815975"/>
          </a:xfrm>
          <a:prstGeom prst="line">
            <a:avLst/>
          </a:prstGeom>
          <a:ln w="28575">
            <a:solidFill>
              <a:srgbClr val="E51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>
            <a:off x="6545263" y="5840413"/>
            <a:ext cx="496888" cy="0"/>
          </a:xfrm>
          <a:prstGeom prst="straightConnector1">
            <a:avLst/>
          </a:prstGeom>
          <a:ln w="28575">
            <a:solidFill>
              <a:srgbClr val="D619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3" name="文本框 40"/>
          <p:cNvSpPr txBox="1"/>
          <p:nvPr/>
        </p:nvSpPr>
        <p:spPr>
          <a:xfrm>
            <a:off x="6519863" y="5545138"/>
            <a:ext cx="544512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/>
              <a:t>反馈</a:t>
            </a:r>
            <a:endParaRPr lang="zh-CN" altLang="en-US" sz="1400" b="1" dirty="0"/>
          </a:p>
        </p:txBody>
      </p:sp>
      <p:sp>
        <p:nvSpPr>
          <p:cNvPr id="29714" name="文本框 44"/>
          <p:cNvSpPr txBox="1"/>
          <p:nvPr/>
        </p:nvSpPr>
        <p:spPr>
          <a:xfrm>
            <a:off x="6915150" y="3757613"/>
            <a:ext cx="1992313" cy="3079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SolTrace 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光学仿真研究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1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46" name="直接箭头连接符 45"/>
          <p:cNvCxnSpPr>
            <a:stCxn id="29714" idx="2"/>
          </p:cNvCxnSpPr>
          <p:nvPr/>
        </p:nvCxnSpPr>
        <p:spPr>
          <a:xfrm>
            <a:off x="7912100" y="4065588"/>
            <a:ext cx="17463" cy="577850"/>
          </a:xfrm>
          <a:prstGeom prst="straightConnector1">
            <a:avLst/>
          </a:prstGeom>
          <a:ln w="28575">
            <a:solidFill>
              <a:srgbClr val="D619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6" name="文本框 46"/>
          <p:cNvSpPr txBox="1"/>
          <p:nvPr/>
        </p:nvSpPr>
        <p:spPr>
          <a:xfrm>
            <a:off x="2292350" y="5935663"/>
            <a:ext cx="5429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温度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7" name="文本框 47"/>
          <p:cNvSpPr txBox="1"/>
          <p:nvPr/>
        </p:nvSpPr>
        <p:spPr>
          <a:xfrm>
            <a:off x="6469063" y="4546600"/>
            <a:ext cx="542925" cy="306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长度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8" name="文本框 48"/>
          <p:cNvSpPr txBox="1"/>
          <p:nvPr/>
        </p:nvSpPr>
        <p:spPr>
          <a:xfrm>
            <a:off x="6551613" y="5857875"/>
            <a:ext cx="542925" cy="306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/>
              <a:t>温度</a:t>
            </a:r>
            <a:endParaRPr lang="zh-CN" altLang="en-US" sz="1400" b="1" dirty="0"/>
          </a:p>
        </p:txBody>
      </p:sp>
      <p:sp>
        <p:nvSpPr>
          <p:cNvPr id="29719" name="文本框 50"/>
          <p:cNvSpPr txBox="1"/>
          <p:nvPr/>
        </p:nvSpPr>
        <p:spPr>
          <a:xfrm>
            <a:off x="7126288" y="4237038"/>
            <a:ext cx="16224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热流密度分布特征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20" name="文本框 51"/>
          <p:cNvSpPr txBox="1"/>
          <p:nvPr/>
        </p:nvSpPr>
        <p:spPr>
          <a:xfrm>
            <a:off x="7937500" y="5067300"/>
            <a:ext cx="544513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输出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4" name="表格 53"/>
          <p:cNvGraphicFramePr>
            <a:graphicFrameLocks noGrp="1"/>
          </p:cNvGraphicFramePr>
          <p:nvPr/>
        </p:nvGraphicFramePr>
        <p:xfrm>
          <a:off x="4906963" y="681038"/>
          <a:ext cx="4121150" cy="2938463"/>
        </p:xfrm>
        <a:graphic>
          <a:graphicData uri="http://schemas.openxmlformats.org/drawingml/2006/table">
            <a:tbl>
              <a:tblPr/>
              <a:tblGrid>
                <a:gridCol w="2098675"/>
                <a:gridCol w="633412"/>
                <a:gridCol w="708025"/>
                <a:gridCol w="681038"/>
              </a:tblGrid>
              <a:tr h="266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集热管直径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(2R), mm</a:t>
                      </a: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翅片长度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(mm)</a:t>
                      </a: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平板反射镜宽度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(K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), </a:t>
                      </a: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距离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), mm</a:t>
                      </a: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33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43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的距离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(L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), mm</a:t>
                      </a: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吸收率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-</a:t>
                      </a: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0.96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0.96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0.924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反射率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abs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), -</a:t>
                      </a: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0.094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0.112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0.16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镜子的反射率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-</a:t>
                      </a: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0.97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0.97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0.97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玻璃外壳的通过率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-</a:t>
                      </a: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0.96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0.96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0.96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镜子镜面误差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mrad</a:t>
                      </a: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cxnSp>
        <p:nvCxnSpPr>
          <p:cNvPr id="57" name="直接箭头连接符 56"/>
          <p:cNvCxnSpPr/>
          <p:nvPr/>
        </p:nvCxnSpPr>
        <p:spPr>
          <a:xfrm flipH="1">
            <a:off x="7899400" y="3465513"/>
            <a:ext cx="0" cy="319088"/>
          </a:xfrm>
          <a:prstGeom prst="straightConnector1">
            <a:avLst/>
          </a:prstGeom>
          <a:ln w="28575">
            <a:solidFill>
              <a:srgbClr val="D619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79" name="文本框 57"/>
          <p:cNvSpPr txBox="1"/>
          <p:nvPr/>
        </p:nvSpPr>
        <p:spPr>
          <a:xfrm>
            <a:off x="2970213" y="4545013"/>
            <a:ext cx="1062037" cy="584200"/>
          </a:xfrm>
          <a:prstGeom prst="rect">
            <a:avLst/>
          </a:prstGeom>
          <a:solidFill>
            <a:srgbClr val="E51024"/>
          </a:solidFill>
          <a:ln w="9525" cap="flat" cmpd="sng">
            <a:solidFill>
              <a:srgbClr val="E51024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MATLAB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计算</a:t>
            </a:r>
            <a:endParaRPr lang="zh-CN" altLang="en-US" sz="16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383213" y="3663950"/>
            <a:ext cx="1441450" cy="307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光学和几何参数</a:t>
            </a:r>
            <a:endParaRPr kumimoji="0" lang="zh-CN" altLang="en-US" sz="1400" b="1" kern="1200" cap="none" spc="0" normalizeH="0" baseline="0" noProof="0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795463" y="4327525"/>
            <a:ext cx="1082675" cy="307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计算流程图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82" name="文本框 44"/>
          <p:cNvSpPr txBox="1"/>
          <p:nvPr/>
        </p:nvSpPr>
        <p:spPr>
          <a:xfrm>
            <a:off x="315913" y="4872038"/>
            <a:ext cx="1993900" cy="3079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SolTrace 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光学仿真研究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1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83" name="文本框 16"/>
          <p:cNvSpPr txBox="1"/>
          <p:nvPr/>
        </p:nvSpPr>
        <p:spPr>
          <a:xfrm>
            <a:off x="339725" y="6065838"/>
            <a:ext cx="1939925" cy="3079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Fluent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热力学仿真研究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84" name="文本框 50"/>
          <p:cNvSpPr txBox="1"/>
          <p:nvPr/>
        </p:nvSpPr>
        <p:spPr>
          <a:xfrm>
            <a:off x="436563" y="5470525"/>
            <a:ext cx="1620837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热流密度分布特征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框 10"/>
          <p:cNvSpPr txBox="1"/>
          <p:nvPr/>
        </p:nvSpPr>
        <p:spPr>
          <a:xfrm>
            <a:off x="571500" y="255588"/>
            <a:ext cx="37020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系统的单支回路尺寸及光学效率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47" name="文本框 6"/>
          <p:cNvSpPr txBox="1"/>
          <p:nvPr/>
        </p:nvSpPr>
        <p:spPr>
          <a:xfrm>
            <a:off x="3176588" y="1985963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2263" y="1436688"/>
          <a:ext cx="4652963" cy="1466852"/>
        </p:xfrm>
        <a:graphic>
          <a:graphicData uri="http://schemas.openxmlformats.org/drawingml/2006/table">
            <a:tbl>
              <a:tblPr/>
              <a:tblGrid>
                <a:gridCol w="1690688"/>
                <a:gridCol w="989012"/>
                <a:gridCol w="990600"/>
                <a:gridCol w="982663"/>
              </a:tblGrid>
              <a:tr h="366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集热管直径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(mm)</a:t>
                      </a: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70</a:t>
                      </a:r>
                      <a:endParaRPr kumimoji="0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80</a:t>
                      </a: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90</a:t>
                      </a: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温度范围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(℃)</a:t>
                      </a: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500-565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490-500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300-490</a:t>
                      </a: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集热管长度</a:t>
                      </a:r>
                      <a:r>
                        <a:rPr kumimoji="0" lang="zh-CN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zh-CN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334.5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53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927</a:t>
                      </a: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占比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(%)</a:t>
                      </a:r>
                      <a:endParaRPr kumimoji="0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</a:t>
                      </a: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71</a:t>
                      </a: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775" name="对象 3"/>
          <p:cNvGraphicFramePr>
            <a:graphicFrameLocks noChangeAspect="1"/>
          </p:cNvGraphicFramePr>
          <p:nvPr/>
        </p:nvGraphicFramePr>
        <p:xfrm>
          <a:off x="481013" y="3140075"/>
          <a:ext cx="4273550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" imgW="3914140" imgH="2999740" progId="Origin95.Graph">
                  <p:embed/>
                </p:oleObj>
              </mc:Choice>
              <mc:Fallback>
                <p:oleObj name="" r:id="rId1" imgW="3914140" imgH="2999740" progId="Origin95.Graph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2"/>
                      <a:srcRect l="5504" t="7195" r="5504" b="6488"/>
                      <a:stretch>
                        <a:fillRect/>
                      </a:stretch>
                    </p:blipFill>
                    <p:spPr>
                      <a:xfrm>
                        <a:off x="481013" y="3140075"/>
                        <a:ext cx="4273550" cy="3197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246688" y="1144588"/>
            <a:ext cx="3614738" cy="2168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温度从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300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℃提高到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565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℃需要的长度是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1314.5m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其中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90 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管占比最大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71%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 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管处于过度阶段，仅占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70mm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管占比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46688" y="3624263"/>
            <a:ext cx="3614738" cy="2584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本文单支回路长度是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1314.5m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，光学效率为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79.3%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90 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系统缩短了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71.5m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，效率提高了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3.1%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 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系统缩短了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155.5m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，效率提高了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7.8%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6413" y="992188"/>
            <a:ext cx="2046288" cy="339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单只回路的几何尺寸</a:t>
            </a:r>
            <a:endParaRPr kumimoji="0" lang="zh-CN" altLang="en-US" sz="1600" b="1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5688" y="6337300"/>
            <a:ext cx="2871788" cy="339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效率和长度与传统系统的比较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箭头: 右 5"/>
          <p:cNvSpPr/>
          <p:nvPr/>
        </p:nvSpPr>
        <p:spPr>
          <a:xfrm>
            <a:off x="4992688" y="2020888"/>
            <a:ext cx="234950" cy="3032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箭头: 右 10"/>
          <p:cNvSpPr/>
          <p:nvPr/>
        </p:nvSpPr>
        <p:spPr>
          <a:xfrm>
            <a:off x="4999038" y="4587875"/>
            <a:ext cx="220663" cy="3032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0656"/>
          <p:cNvPicPr>
            <a:picLocks noChangeAspect="1"/>
          </p:cNvPicPr>
          <p:nvPr/>
        </p:nvPicPr>
        <p:blipFill>
          <a:blip r:embed="rId1"/>
          <a:srcRect l="1334" t="4353"/>
          <a:stretch>
            <a:fillRect/>
          </a:stretch>
        </p:blipFill>
        <p:spPr>
          <a:xfrm>
            <a:off x="446088" y="1477963"/>
            <a:ext cx="2293937" cy="1731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4" descr="0656"/>
          <p:cNvPicPr>
            <a:picLocks noChangeAspect="1"/>
          </p:cNvPicPr>
          <p:nvPr/>
        </p:nvPicPr>
        <p:blipFill>
          <a:blip r:embed="rId1"/>
          <a:srcRect l="1334" t="4353"/>
          <a:stretch>
            <a:fillRect/>
          </a:stretch>
        </p:blipFill>
        <p:spPr>
          <a:xfrm>
            <a:off x="1155700" y="1949450"/>
            <a:ext cx="2325688" cy="175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 11"/>
          <p:cNvSpPr txBox="1"/>
          <p:nvPr/>
        </p:nvSpPr>
        <p:spPr>
          <a:xfrm>
            <a:off x="555625" y="195263"/>
            <a:ext cx="16906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3249613" y="1890713"/>
            <a:ext cx="5260975" cy="4953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rgbClr val="0000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方正粗宋简体"/>
              </a:rPr>
              <a:t>Contents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方正粗宋简体"/>
            </a:endParaRPr>
          </a:p>
        </p:txBody>
      </p:sp>
      <p:graphicFrame>
        <p:nvGraphicFramePr>
          <p:cNvPr id="20" name="图示 19"/>
          <p:cNvGraphicFramePr/>
          <p:nvPr/>
        </p:nvGraphicFramePr>
        <p:xfrm>
          <a:off x="3249613" y="2828925"/>
          <a:ext cx="5104902" cy="3456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文本框 10"/>
          <p:cNvSpPr txBox="1"/>
          <p:nvPr/>
        </p:nvSpPr>
        <p:spPr>
          <a:xfrm>
            <a:off x="571500" y="255588"/>
            <a:ext cx="2725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系统热效率分析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5" name="文本框 6"/>
          <p:cNvSpPr txBox="1"/>
          <p:nvPr/>
        </p:nvSpPr>
        <p:spPr>
          <a:xfrm>
            <a:off x="3176588" y="2428875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graphicFrame>
        <p:nvGraphicFramePr>
          <p:cNvPr id="33796" name="对象 5"/>
          <p:cNvGraphicFramePr>
            <a:graphicFrameLocks noChangeAspect="1"/>
          </p:cNvGraphicFramePr>
          <p:nvPr/>
        </p:nvGraphicFramePr>
        <p:xfrm>
          <a:off x="479425" y="1749425"/>
          <a:ext cx="4092575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" imgW="3914140" imgH="2999740" progId="Origin95.Graph">
                  <p:embed/>
                </p:oleObj>
              </mc:Choice>
              <mc:Fallback>
                <p:oleObj name="" r:id="rId1" imgW="3914140" imgH="2999740" progId="Origin95.Graph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2"/>
                      <a:srcRect l="10251" t="8745" r="12949" b="6488"/>
                      <a:stretch>
                        <a:fillRect/>
                      </a:stretch>
                    </p:blipFill>
                    <p:spPr>
                      <a:xfrm>
                        <a:off x="479425" y="1749425"/>
                        <a:ext cx="4092575" cy="3463925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rgbClr val="E51024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对象 7"/>
          <p:cNvGraphicFramePr>
            <a:graphicFrameLocks noChangeAspect="1"/>
          </p:cNvGraphicFramePr>
          <p:nvPr/>
        </p:nvGraphicFramePr>
        <p:xfrm>
          <a:off x="4833938" y="1773238"/>
          <a:ext cx="3860800" cy="344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3" imgW="3914140" imgH="2999740" progId="Origin95.Graph">
                  <p:embed/>
                </p:oleObj>
              </mc:Choice>
              <mc:Fallback>
                <p:oleObj name="" r:id="rId3" imgW="3914140" imgH="2999740" progId="Origin95.Graph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4"/>
                      <a:srcRect l="10683" t="8182" r="13164" b="5219"/>
                      <a:stretch>
                        <a:fillRect/>
                      </a:stretch>
                    </p:blipFill>
                    <p:spPr>
                      <a:xfrm>
                        <a:off x="4833938" y="1773238"/>
                        <a:ext cx="3860800" cy="3440112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右箭头 8"/>
          <p:cNvSpPr/>
          <p:nvPr/>
        </p:nvSpPr>
        <p:spPr>
          <a:xfrm>
            <a:off x="4629150" y="3698875"/>
            <a:ext cx="15398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0363" y="5803900"/>
            <a:ext cx="8359775" cy="922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在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DNI=400-1000W/m</a:t>
            </a:r>
            <a:r>
              <a:rPr kumimoji="0" lang="en-US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内，本文单支回路系统的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热效率从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62.9%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增长到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72.8%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。比传统的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90mm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管系统提高了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以上，比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系统提高了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7.8%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以上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65325" y="5259388"/>
            <a:ext cx="1082675" cy="30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400" b="1" kern="1200" cap="none" spc="0" normalizeH="0" baseline="0" noProof="0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系统热效率</a:t>
            </a:r>
            <a:endParaRPr kumimoji="0" lang="zh-CN" altLang="en-US" sz="1400" b="1" kern="1200" cap="none" spc="0" normalizeH="0" baseline="0" noProof="0" dirty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200" y="757238"/>
            <a:ext cx="8459788" cy="922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R="0" indent="45720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在构建了单支回路的基础上进行热效率计算研究，</a:t>
            </a:r>
            <a:r>
              <a:rPr kumimoji="0" lang="en-US" altLang="zh-CN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DNI=400-1000W/m</a:t>
            </a:r>
            <a:r>
              <a:rPr kumimoji="0" lang="en-US" altLang="zh-CN" kern="1200" cap="none" spc="0" normalizeH="0" baseline="3000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kern="1200" cap="none" spc="0" normalizeH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r>
              <a:rPr kumimoji="0" lang="zh-CN" altLang="en-US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光学效率和边界条件上图已表述，得到结果如下所示。</a:t>
            </a:r>
            <a:endParaRPr kumimoji="0" lang="zh-CN" altLang="en-US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70513" y="5259388"/>
            <a:ext cx="2698750" cy="30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400" b="1" kern="1200" cap="none" spc="0" normalizeH="0" baseline="0" noProof="0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传统系统与新系统的热效率差值</a:t>
            </a:r>
            <a:endParaRPr kumimoji="0" lang="zh-CN" altLang="en-US" sz="1400" b="1" kern="1200" cap="none" spc="0" normalizeH="0" baseline="0" noProof="0" dirty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文本框 10"/>
          <p:cNvSpPr txBox="1"/>
          <p:nvPr/>
        </p:nvSpPr>
        <p:spPr>
          <a:xfrm>
            <a:off x="571500" y="255588"/>
            <a:ext cx="2725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系统热效率拟合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19" name="文本框 6"/>
          <p:cNvSpPr txBox="1"/>
          <p:nvPr/>
        </p:nvSpPr>
        <p:spPr>
          <a:xfrm>
            <a:off x="3176588" y="1985963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graphicFrame>
        <p:nvGraphicFramePr>
          <p:cNvPr id="34820" name="对象 2"/>
          <p:cNvGraphicFramePr>
            <a:graphicFrameLocks noChangeAspect="1"/>
          </p:cNvGraphicFramePr>
          <p:nvPr/>
        </p:nvGraphicFramePr>
        <p:xfrm>
          <a:off x="2754313" y="1817688"/>
          <a:ext cx="3873500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1" imgW="3914140" imgH="2999740" progId="Origin95.Graph">
                  <p:embed/>
                </p:oleObj>
              </mc:Choice>
              <mc:Fallback>
                <p:oleObj name="" r:id="rId1" imgW="3914140" imgH="2999740" progId="Origin95.Graph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2"/>
                      <a:srcRect l="9496" t="9027" r="12949" b="6770"/>
                      <a:stretch>
                        <a:fillRect/>
                      </a:stretch>
                    </p:blipFill>
                    <p:spPr>
                      <a:xfrm>
                        <a:off x="2754313" y="1817688"/>
                        <a:ext cx="3873500" cy="3279775"/>
                      </a:xfrm>
                      <a:prstGeom prst="rect">
                        <a:avLst/>
                      </a:prstGeom>
                      <a:noFill/>
                      <a:ln w="127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297238" y="5265738"/>
            <a:ext cx="2787650" cy="306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单支回路系统热效率与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DNI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的关系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34822" name="对象 6"/>
          <p:cNvGraphicFramePr>
            <a:graphicFrameLocks noChangeAspect="1"/>
          </p:cNvGraphicFramePr>
          <p:nvPr/>
        </p:nvGraphicFramePr>
        <p:xfrm>
          <a:off x="87313" y="5815013"/>
          <a:ext cx="896778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3" imgW="4457700" imgH="254000" progId="Equation.DSMT4">
                  <p:embed/>
                </p:oleObj>
              </mc:Choice>
              <mc:Fallback>
                <p:oleObj name="" r:id="rId3" imgW="4457700" imgH="254000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13" y="5815013"/>
                        <a:ext cx="8967787" cy="560387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rgbClr val="E51024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09588" y="763588"/>
            <a:ext cx="8304213" cy="869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R="0" indent="45720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在对系统热效率研究的基础上，将热效率与</a:t>
            </a: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DNI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进行拟合，为大开口槽式发电站的研究做好准备。</a:t>
            </a:r>
            <a:endParaRPr kumimoji="0" lang="zh-CN" altLang="en-US" kern="1200" cap="none" spc="0" normalizeH="0" baseline="0" noProof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4" descr="0656"/>
          <p:cNvPicPr>
            <a:picLocks noChangeAspect="1"/>
          </p:cNvPicPr>
          <p:nvPr/>
        </p:nvPicPr>
        <p:blipFill>
          <a:blip r:embed="rId1"/>
          <a:srcRect l="1334" t="4353"/>
          <a:stretch>
            <a:fillRect/>
          </a:stretch>
        </p:blipFill>
        <p:spPr>
          <a:xfrm>
            <a:off x="436563" y="1333500"/>
            <a:ext cx="2293937" cy="1731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4" descr="0656"/>
          <p:cNvPicPr>
            <a:picLocks noChangeAspect="1"/>
          </p:cNvPicPr>
          <p:nvPr/>
        </p:nvPicPr>
        <p:blipFill>
          <a:blip r:embed="rId1"/>
          <a:srcRect l="1334" t="4353"/>
          <a:stretch>
            <a:fillRect/>
          </a:stretch>
        </p:blipFill>
        <p:spPr>
          <a:xfrm>
            <a:off x="1146175" y="1804988"/>
            <a:ext cx="2325688" cy="175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文本框 11"/>
          <p:cNvSpPr txBox="1"/>
          <p:nvPr/>
        </p:nvSpPr>
        <p:spPr>
          <a:xfrm>
            <a:off x="555625" y="195263"/>
            <a:ext cx="16906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3240088" y="1746250"/>
            <a:ext cx="5260975" cy="4953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rgbClr val="0000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方正粗宋简体"/>
              </a:rPr>
              <a:t>Contents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方正粗宋简体"/>
            </a:endParaRPr>
          </a:p>
        </p:txBody>
      </p:sp>
      <p:graphicFrame>
        <p:nvGraphicFramePr>
          <p:cNvPr id="20" name="图示 19"/>
          <p:cNvGraphicFramePr/>
          <p:nvPr/>
        </p:nvGraphicFramePr>
        <p:xfrm>
          <a:off x="3239988" y="2684550"/>
          <a:ext cx="5104902" cy="3456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文本框 10"/>
          <p:cNvSpPr txBox="1"/>
          <p:nvPr/>
        </p:nvSpPr>
        <p:spPr>
          <a:xfrm>
            <a:off x="571500" y="255588"/>
            <a:ext cx="2725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太阳能电站的构建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9113" y="4773613"/>
            <a:ext cx="8094663" cy="1938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  <a:prstDash val="dash"/>
          </a:ln>
        </p:spPr>
        <p:txBody>
          <a:bodyPr>
            <a:spAutoFit/>
          </a:bodyPr>
          <a:lstStyle>
            <a:lvl1pPr indent="304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3048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冷熔融盐罐内的二元熔融盐经过聚光集热系统中的集热管，吸收聚集的热量后温度达到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565 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℃，存储在热熔融盐罐内或者直接到达熔盐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水（水蒸气）换热器进行让热交换，热熔融盐放出热量后回到冷熔融盐内，进行下一次工作。化热器产生产生高温高压蒸汽，蒸汽推动蒸汽轮机组转动，然后带动发电机组发电，同时为了提高循环效率增加抽汽回热子系统和冷凝器。</a:t>
            </a:r>
            <a:endParaRPr kumimoji="0" lang="zh-CN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9113" y="873125"/>
            <a:ext cx="8094663" cy="442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将上述构建的大开口槽式聚光集热管系统，应用在槽式太阳能热发电中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36869" name="对象 2"/>
          <p:cNvGraphicFramePr>
            <a:graphicFrameLocks noChangeAspect="1"/>
          </p:cNvGraphicFramePr>
          <p:nvPr/>
        </p:nvGraphicFramePr>
        <p:xfrm>
          <a:off x="1633538" y="1519238"/>
          <a:ext cx="5865812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1" imgW="6085840" imgH="3423285" progId="PowerPoint.Show.12">
                  <p:embed/>
                </p:oleObj>
              </mc:Choice>
              <mc:Fallback>
                <p:oleObj name="" r:id="rId1" imgW="6085840" imgH="3423285" progId="PowerPoint.Show.12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2"/>
                      <a:srcRect l="9697" t="12512" r="11589" b="8621"/>
                      <a:stretch>
                        <a:fillRect/>
                      </a:stretch>
                    </p:blipFill>
                    <p:spPr>
                      <a:xfrm>
                        <a:off x="1633538" y="1519238"/>
                        <a:ext cx="5865812" cy="2979737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文本框 10"/>
          <p:cNvSpPr txBox="1"/>
          <p:nvPr/>
        </p:nvSpPr>
        <p:spPr>
          <a:xfrm>
            <a:off x="571500" y="255588"/>
            <a:ext cx="2725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回热子系统介绍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7891" name="对象 5"/>
          <p:cNvGraphicFramePr>
            <a:graphicFrameLocks noChangeAspect="1"/>
          </p:cNvGraphicFramePr>
          <p:nvPr/>
        </p:nvGraphicFramePr>
        <p:xfrm>
          <a:off x="571500" y="3465513"/>
          <a:ext cx="394335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1" imgW="6085840" imgH="3423285" progId="PowerPoint.Show.12">
                  <p:embed/>
                </p:oleObj>
              </mc:Choice>
              <mc:Fallback>
                <p:oleObj name="" r:id="rId1" imgW="6085840" imgH="3423285" progId="PowerPoint.Show.12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2"/>
                      <a:srcRect l="11057" t="21974" r="17680" b="15666"/>
                      <a:stretch>
                        <a:fillRect/>
                      </a:stretch>
                    </p:blipFill>
                    <p:spPr>
                      <a:xfrm>
                        <a:off x="571500" y="3465513"/>
                        <a:ext cx="3943350" cy="2387600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47688" y="985838"/>
            <a:ext cx="8275638" cy="2168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  <a:prstDash val="dash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集热的出口温度为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565 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℃，根据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温度对口、梯级加热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的原理，选择主蒸汽和再热蒸汽为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545 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的超临界机组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回热系统采用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三高四低一除氧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形式，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个高压加热器和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个低压加热器为表面式加热器，而除氧器为混合式加热器。各级加热器疏水逐级自流至下级加热器，高压回热器疏水汇集至除氧器，低压回热器疏水汇集至凝汽器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7893" name="对象 8"/>
          <p:cNvGraphicFramePr>
            <a:graphicFrameLocks noChangeAspect="1"/>
          </p:cNvGraphicFramePr>
          <p:nvPr/>
        </p:nvGraphicFramePr>
        <p:xfrm>
          <a:off x="4732338" y="3465513"/>
          <a:ext cx="4073525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3" imgW="3378200" imgH="1879600" progId="Equation.DSMT4">
                  <p:embed/>
                </p:oleObj>
              </mc:Choice>
              <mc:Fallback>
                <p:oleObj name="" r:id="rId3" imgW="3378200" imgH="1879600" progId="Equation.DSMT4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2338" y="3465513"/>
                        <a:ext cx="4073525" cy="275272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右箭头 9"/>
          <p:cNvSpPr/>
          <p:nvPr/>
        </p:nvSpPr>
        <p:spPr>
          <a:xfrm>
            <a:off x="4572000" y="4659313"/>
            <a:ext cx="112713" cy="258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01838" y="5907088"/>
            <a:ext cx="10826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回热子系统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圆角矩形 13"/>
          <p:cNvSpPr/>
          <p:nvPr/>
        </p:nvSpPr>
        <p:spPr>
          <a:xfrm>
            <a:off x="690563" y="4557713"/>
            <a:ext cx="8094663" cy="21224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915" name="文本框 10"/>
          <p:cNvSpPr txBox="1"/>
          <p:nvPr/>
        </p:nvSpPr>
        <p:spPr>
          <a:xfrm>
            <a:off x="571500" y="255588"/>
            <a:ext cx="2725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回热子系统计算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46075" y="1031875"/>
          <a:ext cx="4778375" cy="3300413"/>
        </p:xfrm>
        <a:graphic>
          <a:graphicData uri="http://schemas.openxmlformats.org/drawingml/2006/table">
            <a:tbl>
              <a:tblPr/>
              <a:tblGrid>
                <a:gridCol w="1035050"/>
                <a:gridCol w="831850"/>
                <a:gridCol w="892175"/>
                <a:gridCol w="969963"/>
                <a:gridCol w="1049337"/>
              </a:tblGrid>
              <a:tr h="4621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压力（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MP</a:t>
                      </a: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抽汽温度（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抽汽焓值（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kJ/kg</a:t>
                      </a: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抽汽流量（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t/h</a:t>
                      </a:r>
                      <a:r>
                        <a:rPr kumimoji="0" lang="zh-CN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主蒸汽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24.2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545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3396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1677.54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冷再热蒸汽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4.047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2970.1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1400.3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热再热蒸汽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3.642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545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3598.3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1400.3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级抽汽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5.977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353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3054.8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104.23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级抽汽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4.047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303.4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2970.1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145.79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级抽汽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1.774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457.4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3376.5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60.88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级抽汽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0.9513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364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3189.1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78.86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级抽汽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0.372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254.9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2974.9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82.5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级抽汽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0.113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129.6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2733.8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40.64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级抽汽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0.05577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85.4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2621.1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54.61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72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级抽汽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0.0178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58.68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2493.7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35.54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排汽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0.00588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2361.5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973.83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184775" y="1608138"/>
          <a:ext cx="3600450" cy="2286002"/>
        </p:xfrm>
        <a:graphic>
          <a:graphicData uri="http://schemas.openxmlformats.org/drawingml/2006/table">
            <a:tbl>
              <a:tblPr/>
              <a:tblGrid>
                <a:gridCol w="539750"/>
                <a:gridCol w="990600"/>
                <a:gridCol w="1169988"/>
                <a:gridCol w="900112"/>
              </a:tblGrid>
              <a:tr h="4708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加热器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给水进口温（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kumimoji="0" lang="zh-CN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给水出口温度（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给水量（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t/h</a:t>
                      </a:r>
                      <a:r>
                        <a:rPr kumimoji="0" lang="zh-CN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8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1#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249.2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275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1576.88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68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2#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210.4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249.2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1576.88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68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3#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180.8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210.4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1576.88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68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4#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138.2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175.7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1576.88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68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5#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100.3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138.2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1187.12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68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6#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81.31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100.3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1187.12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268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7#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54.81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81.31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1187.12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68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8#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36.9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54.81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1187.12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731963" y="681038"/>
            <a:ext cx="1620838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汽轮机的蒸汽参数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64275" y="1239838"/>
            <a:ext cx="1441450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回热子系统参数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056" name="矩形 8"/>
          <p:cNvSpPr/>
          <p:nvPr/>
        </p:nvSpPr>
        <p:spPr>
          <a:xfrm>
            <a:off x="917575" y="4695825"/>
            <a:ext cx="36322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1800" dirty="0">
                <a:latin typeface="Times New Roman" panose="02020603050405020304" pitchFamily="18" charset="0"/>
                <a:ea typeface="黑体" panose="02010609060101010101" pitchFamily="49" charset="-122"/>
              </a:rPr>
              <a:t>蒸汽轮机的电效率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</a:t>
            </a:r>
            <a:r>
              <a:rPr lang="en-US" altLang="zh-CN" sz="18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1800" dirty="0">
                <a:latin typeface="Times New Roman" panose="02020603050405020304" pitchFamily="18" charset="0"/>
                <a:ea typeface="黑体" panose="02010609060101010101" pitchFamily="49" charset="-122"/>
              </a:rPr>
              <a:t>表示如下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endParaRPr lang="zh-CN" altLang="en-US" sz="1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9057" name="对象 10"/>
          <p:cNvGraphicFramePr>
            <a:graphicFrameLocks noChangeAspect="1"/>
          </p:cNvGraphicFramePr>
          <p:nvPr/>
        </p:nvGraphicFramePr>
        <p:xfrm>
          <a:off x="2020888" y="4916488"/>
          <a:ext cx="59166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2" imgW="3314700" imgH="457200" progId="Equation.DSMT4">
                  <p:embed/>
                </p:oleObj>
              </mc:Choice>
              <mc:Fallback>
                <p:oleObj name="" r:id="rId2" imgW="3314700" imgH="457200" progId="Equation.DSMT4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0888" y="4916488"/>
                        <a:ext cx="5916612" cy="815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58" name="矩形 11"/>
          <p:cNvSpPr/>
          <p:nvPr/>
        </p:nvSpPr>
        <p:spPr>
          <a:xfrm>
            <a:off x="917575" y="5732463"/>
            <a:ext cx="774858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zh-CN" sz="1800" dirty="0">
                <a:latin typeface="Times New Roman" panose="02020603050405020304" pitchFamily="18" charset="0"/>
                <a:ea typeface="黑体" panose="02010609060101010101" pitchFamily="49" charset="-122"/>
              </a:rPr>
              <a:t>将表中的参数以及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</a:rPr>
              <a:t>W=600 WM</a:t>
            </a:r>
            <a:r>
              <a:rPr lang="zh-CN" altLang="zh-CN" sz="1800" dirty="0">
                <a:latin typeface="Times New Roman" panose="02020603050405020304" pitchFamily="18" charset="0"/>
                <a:ea typeface="黑体" panose="02010609060101010101" pitchFamily="49" charset="-122"/>
              </a:rPr>
              <a:t>代入公式中求得则蒸汽轮机的电效率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</a:t>
            </a:r>
            <a:r>
              <a:rPr lang="en-US" altLang="zh-CN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=42.19%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文本框 10"/>
          <p:cNvSpPr txBox="1"/>
          <p:nvPr/>
        </p:nvSpPr>
        <p:spPr>
          <a:xfrm>
            <a:off x="571500" y="255588"/>
            <a:ext cx="2725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电站效率计算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9900" y="744855"/>
            <a:ext cx="8446135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indent="304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3048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本文选择在甘肃敦煌（东经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94.66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、北纬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40.14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）构建大开口抛物线槽式发电站，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DNI=400-1000W/m</a:t>
            </a:r>
            <a:r>
              <a:rPr kumimoji="0" lang="en-US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聚光集热场输出的热效率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电站输出的电效率如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下图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所示。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0964" name="对象 3"/>
          <p:cNvGraphicFramePr>
            <a:graphicFrameLocks noChangeAspect="1"/>
          </p:cNvGraphicFramePr>
          <p:nvPr/>
        </p:nvGraphicFramePr>
        <p:xfrm>
          <a:off x="1235075" y="1631950"/>
          <a:ext cx="29622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4000500" imgH="2933700" progId="Origin50.Graph">
                  <p:embed/>
                </p:oleObj>
              </mc:Choice>
              <mc:Fallback>
                <p:oleObj name="" r:id="rId1" imgW="4000500" imgH="2933700" progId="Origin50.Graph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rcRect l="10126" t="8574" r="12503" b="8543"/>
                      <a:stretch>
                        <a:fillRect/>
                      </a:stretch>
                    </p:blipFill>
                    <p:spPr>
                      <a:xfrm>
                        <a:off x="1235075" y="1631950"/>
                        <a:ext cx="2962275" cy="2400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对象 5"/>
          <p:cNvGraphicFramePr>
            <a:graphicFrameLocks noChangeAspect="1"/>
          </p:cNvGraphicFramePr>
          <p:nvPr/>
        </p:nvGraphicFramePr>
        <p:xfrm>
          <a:off x="4751388" y="1550988"/>
          <a:ext cx="3054350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3" imgW="4000500" imgH="2933700" progId="Origin50.Graph">
                  <p:embed/>
                </p:oleObj>
              </mc:Choice>
              <mc:Fallback>
                <p:oleObj name="" r:id="rId3" imgW="4000500" imgH="2933700" progId="Origin50.Graph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4"/>
                      <a:srcRect l="9978" t="8379" r="13705" b="8215"/>
                      <a:stretch>
                        <a:fillRect/>
                      </a:stretch>
                    </p:blipFill>
                    <p:spPr>
                      <a:xfrm>
                        <a:off x="4751388" y="1550988"/>
                        <a:ext cx="3054350" cy="2432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1531938" y="4043363"/>
            <a:ext cx="236855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50MW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电站集热场的热效率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14975" y="4048125"/>
            <a:ext cx="18288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50MW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电站的总效率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8325" y="4435475"/>
            <a:ext cx="8248650" cy="23069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  <a:prstDash val="dash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聚光集热系统的平均年热效率（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）为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62.96%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，电站的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年平均效率（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）为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25.4%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，其中最大值（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27.7%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）出现在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月份，最小值（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23.5%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）出现在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月份。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实际中，由于反射镜面灰尘等的存在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使聚光器的反射率每天降低大于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0.8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个百分点，每个月清洗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次，聚光器的效率变成原来的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88.3%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，聚光系统的年平均热效率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55.6%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，电站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的年平均效率（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）为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22.4%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，高于目前所建的电厂的效率（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文本框 10"/>
          <p:cNvSpPr txBox="1"/>
          <p:nvPr/>
        </p:nvSpPr>
        <p:spPr>
          <a:xfrm>
            <a:off x="571500" y="255588"/>
            <a:ext cx="2725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结论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8613" y="931863"/>
            <a:ext cx="8486775" cy="1552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txBody>
          <a:bodyPr>
            <a:spAutoFit/>
          </a:bodyPr>
          <a:lstStyle>
            <a:lvl1pPr indent="304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3048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本文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研究了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新型集热管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梯级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加热技术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集热管的出口温度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达到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565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，同时优化系统、提高效率。单支回路的长度构建后，对系统的效率和流量进行了研究，结论如下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所示：</a:t>
            </a:r>
            <a:endParaRPr kumimoji="0" lang="zh-CN" altLang="zh-C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868" name="矩形 2"/>
          <p:cNvSpPr>
            <a:spLocks noChangeArrowheads="1"/>
          </p:cNvSpPr>
          <p:nvPr/>
        </p:nvSpPr>
        <p:spPr bwMode="auto">
          <a:xfrm>
            <a:off x="328613" y="2878138"/>
            <a:ext cx="8486775" cy="383095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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单支回路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光学效率为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79.3%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90mm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传统系统提高了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3.1%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，比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系统提高了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7.8%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"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支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回路总长度约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1314.5m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90mm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系统缩短了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71.5m,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比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系统缩短了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155.5m. DNI=400-1000 W/m</a:t>
            </a:r>
            <a:r>
              <a:rPr kumimoji="0" lang="en-US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时的质量流量为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6.1-19.9 kg/s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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DNI=400-1000W/m</a:t>
            </a:r>
            <a:r>
              <a:rPr kumimoji="0" lang="en-US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内，本文单支回路系统的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热效率从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62.9%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增长到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72.8%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。比传统的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90mm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管系统提高了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以上，比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系统提高了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7.8%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以上。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"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在甘肃敦煌搭建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此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大开口槽式聚光集热发电站，工作在</a:t>
            </a:r>
            <a:r>
              <a:rPr lang="en-US" altLang="zh-CN" sz="1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DNI=400-1000W/m</a:t>
            </a:r>
            <a:r>
              <a:rPr lang="en-US" altLang="zh-CN" sz="180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1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内，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在额定工况下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，单支回路的热效率为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56.6%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，电站的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年均效率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22.4%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，高于目前的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20%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左右。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4" descr="0656"/>
          <p:cNvPicPr>
            <a:picLocks noChangeAspect="1"/>
          </p:cNvPicPr>
          <p:nvPr/>
        </p:nvPicPr>
        <p:blipFill>
          <a:blip r:embed="rId1"/>
          <a:srcRect l="1334" t="4353"/>
          <a:stretch>
            <a:fillRect/>
          </a:stretch>
        </p:blipFill>
        <p:spPr>
          <a:xfrm>
            <a:off x="436563" y="1333500"/>
            <a:ext cx="2293937" cy="1731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Picture 4" descr="0656"/>
          <p:cNvPicPr>
            <a:picLocks noChangeAspect="1"/>
          </p:cNvPicPr>
          <p:nvPr/>
        </p:nvPicPr>
        <p:blipFill>
          <a:blip r:embed="rId1"/>
          <a:srcRect l="1334" t="4353"/>
          <a:stretch>
            <a:fillRect/>
          </a:stretch>
        </p:blipFill>
        <p:spPr>
          <a:xfrm>
            <a:off x="1146175" y="1804988"/>
            <a:ext cx="2325688" cy="175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文本框 11"/>
          <p:cNvSpPr txBox="1"/>
          <p:nvPr/>
        </p:nvSpPr>
        <p:spPr>
          <a:xfrm>
            <a:off x="555625" y="195263"/>
            <a:ext cx="16906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3240088" y="1746250"/>
            <a:ext cx="5260975" cy="4953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rgbClr val="0000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方正粗宋简体"/>
              </a:rPr>
              <a:t>Contents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方正粗宋简体"/>
            </a:endParaRPr>
          </a:p>
        </p:txBody>
      </p:sp>
      <p:graphicFrame>
        <p:nvGraphicFramePr>
          <p:cNvPr id="20" name="图示 19"/>
          <p:cNvGraphicFramePr/>
          <p:nvPr/>
        </p:nvGraphicFramePr>
        <p:xfrm>
          <a:off x="3239988" y="2684550"/>
          <a:ext cx="5104902" cy="3456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文本框 10"/>
          <p:cNvSpPr txBox="1"/>
          <p:nvPr/>
        </p:nvSpPr>
        <p:spPr>
          <a:xfrm>
            <a:off x="571500" y="274638"/>
            <a:ext cx="2725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成果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3" name="矩形 2"/>
          <p:cNvSpPr/>
          <p:nvPr/>
        </p:nvSpPr>
        <p:spPr>
          <a:xfrm>
            <a:off x="374650" y="784225"/>
            <a:ext cx="8470900" cy="587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Jing-hu Gong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, Jun Wang#, Peter D. Lund#, et al. Improving the performance of a 2-stage large aperture parabolic trough solar concentrator using a secondary reflector designed by adaptive method. Renewable Energy 152 (2020): 23-33. 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Gong, Jing-hu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, Wang Jun#, Lund Peter D#, et al. </a:t>
            </a:r>
            <a:r>
              <a:rPr lang="en-US" altLang="zh-CN" sz="1200" u="sng" dirty="0">
                <a:latin typeface="Times New Roman" panose="02020603050405020304" pitchFamily="18" charset="0"/>
                <a:ea typeface="黑体" panose="02010609060101010101" pitchFamily="49" charset="-122"/>
                <a:hlinkClick r:id="rId1"/>
              </a:rPr>
              <a:t>Improving the performance of large-aperture parabolic trough solar concentrator using semi-circular absorber tube with external fin and flat-plate radiation shield</a:t>
            </a:r>
            <a:r>
              <a:rPr lang="en-US" altLang="zh-CN" sz="1200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Renewable Energy 159 (2020) 1215-1223. 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Jing-hu Gong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, Jun Wang#, Peter D. Lund#, et al. Comparative study of heat transfer enhancement using different fins in semi-circular absorber tube for large-aperture trough solar concentrator. Renewable Energy. 169 (2021) 1229-1241. 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Jing-hu Gong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, Jun Wang#, Peter D. Lund#. Improving stability and heat transfer through a beam in a semi-circular absorber tube of a large-aperture trough solar concentrator. Energy. 228 (2021) 120614. 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Jing-hu Gong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, Jun Wang#, Peter D. Lund#, et al. Comprehensive comparison of circular and semi-circular absorber tubes for large-aperture parabolic trough concentrator at 500</a:t>
            </a:r>
            <a:r>
              <a:rPr lang="zh-CN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℃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. Renewable energy. 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Jing-hu Gong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, Jun Wang#, Cai-yun Gao. Performance optimization of larger-aperture parabolic trough concentrator solar power using multi-stage heating technology. Energy, 268: 126640.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Jing-hu Gong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, Jun Wang#, Peter D. Lund#, et al. Optical, thermal and thermo-mechanical model for a larger-aperture parabolic trough concentrator system consisting of a novel flat secondary reflector and an improved absorber tube. Solar Energy, 2022, 240: 376-387.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zh-CN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王军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zh-CN" sz="1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巩景虎</a:t>
            </a:r>
            <a:r>
              <a:rPr lang="zh-CN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等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具有二次反射镜的槽式发电系统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. ZL201910588554.0.</a:t>
            </a:r>
            <a:r>
              <a:rPr lang="zh-CN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授权发明专利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zh-CN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王军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zh-CN" sz="1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巩景虎</a:t>
            </a:r>
            <a:r>
              <a:rPr lang="zh-CN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等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带有翅片的半圆形集热管及大开口高聚光比槽式聚光集热系统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. ZL201921426128.9. </a:t>
            </a:r>
            <a:r>
              <a:rPr lang="zh-CN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授权实用新型</a:t>
            </a:r>
            <a:endParaRPr lang="zh-CN" altLang="zh-CN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zh-CN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王军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zh-CN" sz="1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巩景虎</a:t>
            </a:r>
            <a:r>
              <a:rPr lang="zh-CN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等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带有翅片的半圆型集热管及大开口高聚光比槽式聚光集热系统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公开号：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CN110513892A.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zh-CN" altLang="zh-CN" sz="1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巩景虎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等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带有平板二次反射镜的槽式聚光集热系统及其设计方法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申请号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202210465134.5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zh-CN" altLang="en-US" sz="1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巩景虎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等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一种梯级大开口槽式太阳能聚光集热系统及设计方法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申请号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: 202210616703.1. 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申请日期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: 2020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06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月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01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日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5"/>
          <p:cNvPicPr>
            <a:picLocks noChangeAspect="1"/>
          </p:cNvPicPr>
          <p:nvPr/>
        </p:nvPicPr>
        <p:blipFill>
          <a:blip r:embed="rId1"/>
          <a:srcRect r="3651" b="903"/>
          <a:stretch>
            <a:fillRect/>
          </a:stretch>
        </p:blipFill>
        <p:spPr>
          <a:xfrm>
            <a:off x="4859338" y="3952875"/>
            <a:ext cx="3621087" cy="2493963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dash"/>
            <a:miter/>
            <a:headEnd type="none" w="med" len="med"/>
            <a:tailEnd type="none" w="med" len="med"/>
          </a:ln>
        </p:spPr>
      </p:pic>
      <p:sp>
        <p:nvSpPr>
          <p:cNvPr id="10243" name="文本框 11"/>
          <p:cNvSpPr txBox="1"/>
          <p:nvPr/>
        </p:nvSpPr>
        <p:spPr>
          <a:xfrm>
            <a:off x="654050" y="211138"/>
            <a:ext cx="16906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背景及意义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1988" y="979488"/>
            <a:ext cx="7900988" cy="1062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dash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2015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提出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联合国气候变化框架公约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巴黎协定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等全球环境公约规定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2020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年后全球应对气候变化行动作出安排。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“碳排放” 、“碳中和”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像石油一样成为大国之间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博弈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的工具，“碳竞争”在各国间拉开帷幕 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938" y="2347913"/>
            <a:ext cx="7900988" cy="1385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dash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国家主席习近平在第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75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届联合国大会上宣布力争于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D6192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2030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D6192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年前碳排放达到峰值，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D6192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2060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D6192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年中国实现“碳中和”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在气候雄心峰会上发表题为《继往开来，开启全球应对气候变化新征程》的重要讲话中也谈到，中国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2030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年碳排放将比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2005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年下降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65%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D6192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风电、太阳能发电总装机容量将达到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D6192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D6192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亿千瓦以上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5813" y="4117975"/>
            <a:ext cx="3910012" cy="2030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国家颁布《国家中长期科学和技术发展规划纲要（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2006-2020</a:t>
            </a:r>
            <a:r>
              <a:rPr lang="zh-CN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年）》、 《能源技术革命创新行动计划（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2016-2030</a:t>
            </a:r>
            <a:r>
              <a:rPr lang="zh-CN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年）》 和《可再生能源中长期发展规划》等重要文件，促进新能源的发展，</a:t>
            </a:r>
            <a:r>
              <a:rPr lang="zh-CN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太阳能光热发电技术作为新能源中必不可少的一部分，一直被重点关注、大力发展</a:t>
            </a:r>
            <a:r>
              <a:rPr lang="zh-CN" altLang="zh-CN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1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4" descr="0656"/>
          <p:cNvPicPr>
            <a:picLocks noChangeAspect="1"/>
          </p:cNvPicPr>
          <p:nvPr/>
        </p:nvPicPr>
        <p:blipFill>
          <a:blip r:embed="rId1"/>
          <a:srcRect l="1334" t="4353"/>
          <a:stretch>
            <a:fillRect/>
          </a:stretch>
        </p:blipFill>
        <p:spPr>
          <a:xfrm>
            <a:off x="3165475" y="3948113"/>
            <a:ext cx="3140075" cy="23717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8131" name="直接连接符 3"/>
          <p:cNvCxnSpPr/>
          <p:nvPr/>
        </p:nvCxnSpPr>
        <p:spPr>
          <a:xfrm>
            <a:off x="5105400" y="2705100"/>
            <a:ext cx="4038600" cy="17463"/>
          </a:xfrm>
          <a:prstGeom prst="line">
            <a:avLst/>
          </a:prstGeom>
          <a:ln w="762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" name="矩形 7"/>
          <p:cNvSpPr/>
          <p:nvPr/>
        </p:nvSpPr>
        <p:spPr>
          <a:xfrm>
            <a:off x="1906847" y="1735604"/>
            <a:ext cx="5330305" cy="193899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谢谢！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敬请各位专家批评指正</a:t>
            </a:r>
            <a:endParaRPr kumimoji="0" lang="zh-CN" altLang="en-US" sz="4000" b="1" i="0" u="none" strike="noStrike" kern="1200" cap="none" spc="0" normalizeH="0" baseline="0" noProof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813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92313" cy="1992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11"/>
          <p:cNvSpPr txBox="1"/>
          <p:nvPr/>
        </p:nvSpPr>
        <p:spPr>
          <a:xfrm>
            <a:off x="654050" y="211138"/>
            <a:ext cx="16906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背景及意义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0" name="文本框 3"/>
          <p:cNvSpPr txBox="1">
            <a:spLocks noChangeArrowheads="1"/>
          </p:cNvSpPr>
          <p:nvPr/>
        </p:nvSpPr>
        <p:spPr bwMode="auto">
          <a:xfrm>
            <a:off x="165100" y="4386263"/>
            <a:ext cx="8813800" cy="2078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  <a:miter lim="800000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目前提出降低成本的主要方法有：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扩大槽式聚光器的开口宽度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（大开口槽式聚光器）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&amp;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提高出口温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大开口槽式聚光器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：减少集热管、跟踪控制、辅助支撑等的使用量（聚光集热场占投资成本的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55%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以上）。例如：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Space Tube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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的开口宽度为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8.2m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Ultimate Trough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开口宽度为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7.51m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SkyTrough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的开口宽度为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7-9m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提高出口温度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：提高燃气轮机的循环效率，和年均效率。例如：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出口温度为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370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℃，循环效率为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37%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，但是当温度提高到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550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℃，循环效率达到了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42%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6192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大开口聚光不但可以减低聚光场成本，而且也提高了聚光比，使出口温度变大，从两方面降低成本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6192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D61927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49129" b="10208"/>
          <a:stretch>
            <a:fillRect/>
          </a:stretch>
        </p:blipFill>
        <p:spPr>
          <a:xfrm>
            <a:off x="4760913" y="1025525"/>
            <a:ext cx="3937000" cy="266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dash"/>
          </a:ln>
        </p:spPr>
      </p:pic>
      <p:sp>
        <p:nvSpPr>
          <p:cNvPr id="11269" name="矩形 3"/>
          <p:cNvSpPr/>
          <p:nvPr/>
        </p:nvSpPr>
        <p:spPr>
          <a:xfrm>
            <a:off x="577850" y="798513"/>
            <a:ext cx="3937000" cy="32734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槽式太阳能技术成熟，商业化程度高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在建立的第一代太阳能发电项目（出口温度低于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400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℃）中占到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以上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90%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，在出口温度为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550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℃的第二代项目中仍然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占据主要位置。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目前</a:t>
            </a:r>
            <a:r>
              <a:rPr lang="zh-CN" altLang="zh-CN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全球最大光伏光热新能源项目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——迪拜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950WM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太阳能发电项目，槽式占据了</a:t>
            </a:r>
            <a:r>
              <a:rPr lang="en-US" altLang="zh-CN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600MW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，塔式和光伏总共仅有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350MW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然而发电站的成本</a:t>
            </a:r>
            <a:r>
              <a:rPr lang="en-US" altLang="zh-CN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&gt;1</a:t>
            </a:r>
            <a:r>
              <a:rPr lang="zh-CN" altLang="zh-CN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</a:t>
            </a:r>
            <a:r>
              <a:rPr lang="en-US" altLang="zh-CN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度，远远高于传统的火电、水电、光伏，因此降低成本成为目前研究重点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0" name="矩形 4"/>
          <p:cNvSpPr/>
          <p:nvPr/>
        </p:nvSpPr>
        <p:spPr>
          <a:xfrm>
            <a:off x="5413375" y="3779838"/>
            <a:ext cx="2632075" cy="261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Renewable Energy Agency</a:t>
            </a:r>
            <a:endParaRPr lang="zh-CN" altLang="en-US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0656"/>
          <p:cNvPicPr>
            <a:picLocks noChangeAspect="1"/>
          </p:cNvPicPr>
          <p:nvPr/>
        </p:nvPicPr>
        <p:blipFill>
          <a:blip r:embed="rId1"/>
          <a:srcRect l="1334" t="4353"/>
          <a:stretch>
            <a:fillRect/>
          </a:stretch>
        </p:blipFill>
        <p:spPr>
          <a:xfrm>
            <a:off x="446088" y="1477963"/>
            <a:ext cx="2293937" cy="1731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4" descr="0656"/>
          <p:cNvPicPr>
            <a:picLocks noChangeAspect="1"/>
          </p:cNvPicPr>
          <p:nvPr/>
        </p:nvPicPr>
        <p:blipFill>
          <a:blip r:embed="rId1"/>
          <a:srcRect l="1334" t="4353"/>
          <a:stretch>
            <a:fillRect/>
          </a:stretch>
        </p:blipFill>
        <p:spPr>
          <a:xfrm>
            <a:off x="1155700" y="1949450"/>
            <a:ext cx="2325688" cy="175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文本框 11"/>
          <p:cNvSpPr txBox="1"/>
          <p:nvPr/>
        </p:nvSpPr>
        <p:spPr>
          <a:xfrm>
            <a:off x="555625" y="195263"/>
            <a:ext cx="16906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3249613" y="1890713"/>
            <a:ext cx="5260975" cy="4953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rgbClr val="0000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方正粗宋简体"/>
              </a:rPr>
              <a:t>Contents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方正粗宋简体"/>
            </a:endParaRPr>
          </a:p>
        </p:txBody>
      </p:sp>
      <p:graphicFrame>
        <p:nvGraphicFramePr>
          <p:cNvPr id="20" name="图示 19"/>
          <p:cNvGraphicFramePr/>
          <p:nvPr/>
        </p:nvGraphicFramePr>
        <p:xfrm>
          <a:off x="3249613" y="2828925"/>
          <a:ext cx="5104902" cy="3456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4391025" y="1549400"/>
            <a:ext cx="4379913" cy="5114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5" name="文本框 10"/>
          <p:cNvSpPr txBox="1"/>
          <p:nvPr/>
        </p:nvSpPr>
        <p:spPr>
          <a:xfrm>
            <a:off x="571500" y="255588"/>
            <a:ext cx="2725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新型集热管模型构建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3316" name="对象 2"/>
          <p:cNvGraphicFramePr>
            <a:graphicFrameLocks noChangeAspect="1"/>
          </p:cNvGraphicFramePr>
          <p:nvPr/>
        </p:nvGraphicFramePr>
        <p:xfrm>
          <a:off x="582613" y="2921000"/>
          <a:ext cx="3643312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111875" imgH="3437255" progId="PowerPoint.Show.12">
                  <p:embed/>
                </p:oleObj>
              </mc:Choice>
              <mc:Fallback>
                <p:oleObj name="" r:id="rId1" imgW="6111875" imgH="3437255" progId="PowerPoint.Show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 l="25130" t="17979" r="28914" b="20923"/>
                      <a:stretch>
                        <a:fillRect/>
                      </a:stretch>
                    </p:blipFill>
                    <p:spPr>
                      <a:xfrm>
                        <a:off x="582613" y="2921000"/>
                        <a:ext cx="3643312" cy="265112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对象 3"/>
          <p:cNvGraphicFramePr>
            <a:graphicFrameLocks noChangeAspect="1"/>
          </p:cNvGraphicFramePr>
          <p:nvPr/>
        </p:nvGraphicFramePr>
        <p:xfrm>
          <a:off x="1546225" y="6194425"/>
          <a:ext cx="638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571500" imgH="228600" progId="Equation.DSMT4">
                  <p:embed/>
                </p:oleObj>
              </mc:Choice>
              <mc:Fallback>
                <p:oleObj name="" r:id="rId3" imgW="571500" imgH="2286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6225" y="6194425"/>
                        <a:ext cx="638175" cy="361950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对象 5"/>
          <p:cNvGraphicFramePr>
            <a:graphicFrameLocks noChangeAspect="1"/>
          </p:cNvGraphicFramePr>
          <p:nvPr/>
        </p:nvGraphicFramePr>
        <p:xfrm>
          <a:off x="1228725" y="1536700"/>
          <a:ext cx="237648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5" imgW="6085840" imgH="3423285" progId="PowerPoint.Show.12">
                  <p:embed/>
                </p:oleObj>
              </mc:Choice>
              <mc:Fallback>
                <p:oleObj name="" r:id="rId5" imgW="6085840" imgH="3423285" progId="PowerPoint.Show.12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rcRect l="33881" t="22815" r="30156" b="41951"/>
                      <a:stretch>
                        <a:fillRect/>
                      </a:stretch>
                    </p:blipFill>
                    <p:spPr>
                      <a:xfrm>
                        <a:off x="1228725" y="1536700"/>
                        <a:ext cx="2376488" cy="1300163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50850" y="725488"/>
            <a:ext cx="8320088" cy="773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根据几何光学和蒙特卡罗射线法对新型集热管进行模型构建，在传统的集热管中加入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平板反射镜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，改变原始位置，提高光线拦截率。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13320" name="对象 7"/>
          <p:cNvGraphicFramePr>
            <a:graphicFrameLocks noChangeAspect="1"/>
          </p:cNvGraphicFramePr>
          <p:nvPr/>
        </p:nvGraphicFramePr>
        <p:xfrm>
          <a:off x="2587625" y="6111875"/>
          <a:ext cx="9144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7" imgW="837565" imgH="584200" progId="Equation.DSMT4">
                  <p:embed/>
                </p:oleObj>
              </mc:Choice>
              <mc:Fallback>
                <p:oleObj name="" r:id="rId7" imgW="837565" imgH="5842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87625" y="6111875"/>
                        <a:ext cx="914400" cy="63817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对象 9"/>
          <p:cNvGraphicFramePr>
            <a:graphicFrameLocks noChangeAspect="1"/>
          </p:cNvGraphicFramePr>
          <p:nvPr/>
        </p:nvGraphicFramePr>
        <p:xfrm>
          <a:off x="5348288" y="2576513"/>
          <a:ext cx="2466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9" imgW="2209800" imgH="444500" progId="Equation.DSMT4">
                  <p:embed/>
                </p:oleObj>
              </mc:Choice>
              <mc:Fallback>
                <p:oleObj name="" r:id="rId9" imgW="2209800" imgH="4445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48288" y="2576513"/>
                        <a:ext cx="2466975" cy="457200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对象 11"/>
          <p:cNvGraphicFramePr>
            <a:graphicFrameLocks noChangeAspect="1"/>
          </p:cNvGraphicFramePr>
          <p:nvPr/>
        </p:nvGraphicFramePr>
        <p:xfrm>
          <a:off x="5529263" y="4105275"/>
          <a:ext cx="21050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1" imgW="1905000" imgH="1422400" progId="Equation.DSMT4">
                  <p:embed/>
                </p:oleObj>
              </mc:Choice>
              <mc:Fallback>
                <p:oleObj name="" r:id="rId11" imgW="1905000" imgH="14224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29263" y="4105275"/>
                        <a:ext cx="2105025" cy="1466850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450850" y="5616575"/>
            <a:ext cx="3879850" cy="461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采用抛物线聚光器，形面公式，以及焦距（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开口宽度（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）和最大边缘角（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）之间的关系表示如下：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324" name="文本框 14"/>
          <p:cNvSpPr txBox="1"/>
          <p:nvPr/>
        </p:nvSpPr>
        <p:spPr>
          <a:xfrm>
            <a:off x="4391025" y="1589088"/>
            <a:ext cx="4379913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第一步：集热管最低端（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）点的确定：在大开口聚光器中，为了拦截经过集热管低端的光线，</a:t>
            </a:r>
            <a:r>
              <a:rPr lang="zh-CN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集热管需要下移，向下移动的距离（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zh-CN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）表示如下：</a:t>
            </a:r>
            <a:endParaRPr lang="zh-CN" altLang="en-US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325" name="文本框 15"/>
          <p:cNvSpPr txBox="1"/>
          <p:nvPr/>
        </p:nvSpPr>
        <p:spPr>
          <a:xfrm>
            <a:off x="4391025" y="3146425"/>
            <a:ext cx="4379913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第二步：平板反射器长度（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）和位置（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）的确定：经过集热管顶端的光线被反射到集热管上，根据聚光器最边缘的光线被反射器边缘反射后到达吸热器的中心，方程组如下所示：  </a:t>
            </a:r>
            <a:endParaRPr lang="zh-CN" altLang="en-US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326" name="文本框 16"/>
          <p:cNvSpPr txBox="1"/>
          <p:nvPr/>
        </p:nvSpPr>
        <p:spPr>
          <a:xfrm>
            <a:off x="4391025" y="5768975"/>
            <a:ext cx="4379913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第三步：几何参数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的优化：将第一和二步计算得到的几何参数全部输入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SolTrace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中，调节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49" charset="-122"/>
              </a:rPr>
              <a:t>以期光学效率最大，确定最终的值。</a:t>
            </a:r>
            <a:endParaRPr lang="zh-CN" altLang="en-US" sz="1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327" name="文本框 17"/>
          <p:cNvSpPr txBox="1"/>
          <p:nvPr/>
        </p:nvSpPr>
        <p:spPr>
          <a:xfrm>
            <a:off x="2184400" y="6188075"/>
            <a:ext cx="36512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zh-C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391025" y="3133725"/>
            <a:ext cx="437991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391025" y="5757863"/>
            <a:ext cx="437991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圆角矩形 5"/>
          <p:cNvSpPr/>
          <p:nvPr/>
        </p:nvSpPr>
        <p:spPr>
          <a:xfrm>
            <a:off x="985838" y="3910013"/>
            <a:ext cx="7002463" cy="28035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14463" y="4364038"/>
            <a:ext cx="6249988" cy="2209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4" name="文本框 10"/>
          <p:cNvSpPr txBox="1"/>
          <p:nvPr/>
        </p:nvSpPr>
        <p:spPr>
          <a:xfrm>
            <a:off x="571500" y="255588"/>
            <a:ext cx="2725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几何尺寸的计算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19313" y="3983038"/>
            <a:ext cx="4905375" cy="3381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得到的集热管和平板反射器的几个尺寸如下表所示：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39863" y="1320800"/>
            <a:ext cx="2944813" cy="2117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  <a:prstDash val="dash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根据上述建立的几何光学模型，将右边表格中的数据代入模型，进行设计计算和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Soltrace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优化，得到的几何尺寸如下所示。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738688" y="717550"/>
          <a:ext cx="3203575" cy="3094038"/>
        </p:xfrm>
        <a:graphic>
          <a:graphicData uri="http://schemas.openxmlformats.org/drawingml/2006/table">
            <a:tbl>
              <a:tblPr/>
              <a:tblGrid>
                <a:gridCol w="2531199"/>
                <a:gridCol w="672376"/>
              </a:tblGrid>
              <a:tr h="2287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参数</a:t>
                      </a:r>
                      <a:endParaRPr kumimoji="0" lang="zh-CN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Value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2525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即热管厚度，</a:t>
                      </a: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(mm)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2636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玻璃外壳直径</a:t>
                      </a: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,  (m)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0.145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2525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聚光器开口宽度，</a:t>
                      </a: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(m)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2843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边缘半角</a:t>
                      </a: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,  (°)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80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2636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焦距</a:t>
                      </a:r>
                      <a:r>
                        <a:rPr kumimoji="0" lang="en-US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, f(m)</a:t>
                      </a:r>
                      <a:endParaRPr kumimoji="0" lang="zh-CN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2.384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2525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涂层吸收率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0.96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2731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镜面反射率</a:t>
                      </a:r>
                      <a:endParaRPr kumimoji="0" lang="zh-CN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0.96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2843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玻璃透过率</a:t>
                      </a:r>
                      <a:r>
                        <a:rPr kumimoji="0" lang="en-US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,</a:t>
                      </a:r>
                      <a:endParaRPr kumimoji="0" lang="zh-CN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0.96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2525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镜面误差</a:t>
                      </a: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zh-CN" sz="1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(mrad)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2334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形状误差和跟踪误差</a:t>
                      </a:r>
                      <a:r>
                        <a:rPr kumimoji="0" lang="en-US" altLang="zh-CN" sz="1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(mrad)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5.46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2525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太阳直射辐射轻度</a:t>
                      </a: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, (kW/m</a:t>
                      </a:r>
                      <a:r>
                        <a:rPr kumimoji="0" lang="en-US" altLang="zh-CN" sz="11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)</a:t>
                      </a:r>
                      <a:endParaRPr kumimoji="0" lang="zh-CN" altLang="zh-CN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1000</a:t>
                      </a:r>
                      <a:endParaRPr kumimoji="0" lang="zh-CN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79550" y="4562475"/>
          <a:ext cx="6051550" cy="1846264"/>
        </p:xfrm>
        <a:graphic>
          <a:graphicData uri="http://schemas.openxmlformats.org/drawingml/2006/table">
            <a:tbl>
              <a:tblPr/>
              <a:tblGrid>
                <a:gridCol w="2043296"/>
                <a:gridCol w="1058778"/>
                <a:gridCol w="930654"/>
                <a:gridCol w="1043823"/>
                <a:gridCol w="974999"/>
              </a:tblGrid>
              <a:tr h="5651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集热管的直径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2R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(mm)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平板反射镜宽度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K, (mm)</a:t>
                      </a:r>
                      <a:endParaRPr kumimoji="0" lang="zh-CN" alt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50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50</a:t>
                      </a:r>
                      <a:endParaRPr kumimoji="0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从聚光器焦点到平板反射器的距离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(mm)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</a:t>
                      </a:r>
                      <a:endParaRPr kumimoji="0" lang="zh-CN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</a:t>
                      </a:r>
                      <a:endParaRPr kumimoji="0" lang="zh-CN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33</a:t>
                      </a: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43</a:t>
                      </a: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集热管中点和聚光器焦点的距离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(mm)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</a:t>
                      </a: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</a:t>
                      </a:r>
                      <a:endParaRPr kumimoji="0" lang="zh-CN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zh-CN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9" marR="685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2" name="箭头: 下 1"/>
          <p:cNvSpPr/>
          <p:nvPr/>
        </p:nvSpPr>
        <p:spPr>
          <a:xfrm>
            <a:off x="2871788" y="3519488"/>
            <a:ext cx="304800" cy="298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箭头: 右 4"/>
          <p:cNvSpPr/>
          <p:nvPr/>
        </p:nvSpPr>
        <p:spPr>
          <a:xfrm rot="10800000">
            <a:off x="4414838" y="2233613"/>
            <a:ext cx="301625" cy="239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10"/>
          <p:cNvSpPr txBox="1"/>
          <p:nvPr/>
        </p:nvSpPr>
        <p:spPr>
          <a:xfrm>
            <a:off x="684213" y="258763"/>
            <a:ext cx="3049587" cy="342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光学模型验证</a:t>
            </a:r>
            <a:endParaRPr lang="zh-CN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6550" y="917575"/>
            <a:ext cx="8566150" cy="170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  <a:prstDash val="dash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Soltrace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建立光学模型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，进行光学模拟研究。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LS-3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的跟踪机构被用于本文。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使用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LS-3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Skytrough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@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中产品进行光学模型验证。因为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LS-3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为聚光器开口相对小的代表产品，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Skytrough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是大开口聚光器中的一款，选用两种不同类型的聚光器来验证光学模型，来说明所建光学模型具有普适性。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88" name="Rectangle 2"/>
          <p:cNvSpPr/>
          <p:nvPr/>
        </p:nvSpPr>
        <p:spPr>
          <a:xfrm>
            <a:off x="566738" y="4930775"/>
            <a:ext cx="704850" cy="276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注释：</a:t>
            </a:r>
            <a:endParaRPr lang="zh-CN" altLang="zh-CN" sz="1800" b="1" dirty="0"/>
          </a:p>
        </p:txBody>
      </p:sp>
      <p:graphicFrame>
        <p:nvGraphicFramePr>
          <p:cNvPr id="16389" name="对象 7"/>
          <p:cNvGraphicFramePr>
            <a:graphicFrameLocks noChangeAspect="1"/>
          </p:cNvGraphicFramePr>
          <p:nvPr/>
        </p:nvGraphicFramePr>
        <p:xfrm>
          <a:off x="1246188" y="4887913"/>
          <a:ext cx="19240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2159000" imgH="457200" progId="Equation.DSMT4">
                  <p:embed/>
                </p:oleObj>
              </mc:Choice>
              <mc:Fallback>
                <p:oleObj name="" r:id="rId1" imgW="2159000" imgH="4572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46188" y="4887913"/>
                        <a:ext cx="1924050" cy="36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矩形 8"/>
          <p:cNvSpPr/>
          <p:nvPr/>
        </p:nvSpPr>
        <p:spPr>
          <a:xfrm>
            <a:off x="4243388" y="2878138"/>
            <a:ext cx="1260475" cy="374650"/>
          </a:xfrm>
          <a:prstGeom prst="rect">
            <a:avLst/>
          </a:prstGeom>
          <a:solidFill>
            <a:srgbClr val="E51024"/>
          </a:solidFill>
          <a:ln w="2857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1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光学模型验证</a:t>
            </a:r>
            <a:endParaRPr lang="zh-CN" altLang="en-US" sz="1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0663" y="5502275"/>
            <a:ext cx="8682038" cy="1000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  <a:prstDash val="dash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2-3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看出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光学效率的误差在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0.2%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以内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，实验值与仿真值的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误差度在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4%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，两者均＜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0.5%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，说明在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SolTrace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中建立的光学模型是适用的，符合实际情况，也具有普遍代表性意义。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695450" y="3335338"/>
          <a:ext cx="6357938" cy="1066801"/>
        </p:xfrm>
        <a:graphic>
          <a:graphicData uri="http://schemas.openxmlformats.org/drawingml/2006/table">
            <a:tbl>
              <a:tblPr/>
              <a:tblGrid>
                <a:gridCol w="1393825"/>
                <a:gridCol w="989013"/>
                <a:gridCol w="1077912"/>
                <a:gridCol w="989013"/>
                <a:gridCol w="1052512"/>
                <a:gridCol w="855663"/>
              </a:tblGrid>
              <a:tr h="4597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聚光器开口宽度</a:t>
                      </a: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(m)</a:t>
                      </a:r>
                      <a:endParaRPr kumimoji="0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集热管直径</a:t>
                      </a: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(mm)</a:t>
                      </a:r>
                      <a:endParaRPr kumimoji="0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实验值</a:t>
                      </a: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zh-CN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仿真值</a:t>
                      </a: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zh-CN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误差</a:t>
                      </a: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35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LS-3</a:t>
                      </a:r>
                      <a:endParaRPr kumimoji="0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5.77</a:t>
                      </a:r>
                      <a:endParaRPr kumimoji="0" lang="zh-CN" altLang="zh-CN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77.2</a:t>
                      </a:r>
                      <a:endParaRPr kumimoji="0" lang="zh-CN" altLang="zh-CN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77.4</a:t>
                      </a:r>
                      <a:endParaRPr kumimoji="0" lang="zh-CN" altLang="zh-CN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kumimoji="0" lang="zh-CN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035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Skytrough</a:t>
                      </a:r>
                      <a:r>
                        <a:rPr kumimoji="0" lang="en-US" altLang="zh-CN" sz="15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@</a:t>
                      </a:r>
                      <a:endParaRPr kumimoji="0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endParaRPr kumimoji="0" lang="zh-CN" altLang="zh-CN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77.4</a:t>
                      </a:r>
                      <a:endParaRPr kumimoji="0" lang="zh-CN" altLang="zh-CN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77.5</a:t>
                      </a:r>
                      <a:endParaRPr kumimoji="0" lang="zh-CN" altLang="zh-CN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kumimoji="0" lang="zh-CN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1158875" y="1711325"/>
            <a:ext cx="6867525" cy="49974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60mm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5" name="文本框 10"/>
          <p:cNvSpPr txBox="1"/>
          <p:nvPr/>
        </p:nvSpPr>
        <p:spPr>
          <a:xfrm>
            <a:off x="596900" y="223838"/>
            <a:ext cx="3049588" cy="341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zh-CN" altLang="en-US" sz="1800" b="1" dirty="0"/>
              <a:t>集热管表面热流密度比较</a:t>
            </a:r>
            <a:endParaRPr lang="zh-CN" altLang="zh-CN" sz="1800" dirty="0"/>
          </a:p>
        </p:txBody>
      </p:sp>
      <p:graphicFrame>
        <p:nvGraphicFramePr>
          <p:cNvPr id="18436" name="对象 2"/>
          <p:cNvGraphicFramePr>
            <a:graphicFrameLocks noChangeAspect="1"/>
          </p:cNvGraphicFramePr>
          <p:nvPr/>
        </p:nvGraphicFramePr>
        <p:xfrm>
          <a:off x="1916113" y="1774825"/>
          <a:ext cx="2735262" cy="2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3914140" imgH="2999740" progId="Origin95.Graph">
                  <p:embed/>
                </p:oleObj>
              </mc:Choice>
              <mc:Fallback>
                <p:oleObj name="" r:id="rId1" imgW="3914140" imgH="2999740" progId="Origin95.Graph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rcRect l="9419" t="9453" r="11755" b="8134"/>
                      <a:stretch>
                        <a:fillRect/>
                      </a:stretch>
                    </p:blipFill>
                    <p:spPr>
                      <a:xfrm>
                        <a:off x="1916113" y="1774825"/>
                        <a:ext cx="2735262" cy="2274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对象 5"/>
          <p:cNvGraphicFramePr>
            <a:graphicFrameLocks noChangeAspect="1"/>
          </p:cNvGraphicFramePr>
          <p:nvPr/>
        </p:nvGraphicFramePr>
        <p:xfrm>
          <a:off x="4759325" y="1757363"/>
          <a:ext cx="2735263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3" imgW="3914140" imgH="2999740" progId="Origin95.Graph">
                  <p:embed/>
                </p:oleObj>
              </mc:Choice>
              <mc:Fallback>
                <p:oleObj name="" r:id="rId3" imgW="3914140" imgH="2999740" progId="Origin95.Graph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rcRect l="9741" t="8781" r="11929" b="8136"/>
                      <a:stretch>
                        <a:fillRect/>
                      </a:stretch>
                    </p:blipFill>
                    <p:spPr>
                      <a:xfrm>
                        <a:off x="4759325" y="1757363"/>
                        <a:ext cx="2735263" cy="2247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对象 7"/>
          <p:cNvGraphicFramePr>
            <a:graphicFrameLocks noChangeAspect="1"/>
          </p:cNvGraphicFramePr>
          <p:nvPr/>
        </p:nvGraphicFramePr>
        <p:xfrm>
          <a:off x="1863725" y="4254500"/>
          <a:ext cx="2765425" cy="214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5" imgW="3914140" imgH="2999740" progId="Origin95.Graph">
                  <p:embed/>
                </p:oleObj>
              </mc:Choice>
              <mc:Fallback>
                <p:oleObj name="" r:id="rId5" imgW="3914140" imgH="2999740" progId="Origin95.Graph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6"/>
                      <a:srcRect l="10921" t="9030" r="12271" b="7910"/>
                      <a:stretch>
                        <a:fillRect/>
                      </a:stretch>
                    </p:blipFill>
                    <p:spPr>
                      <a:xfrm>
                        <a:off x="1863725" y="4254500"/>
                        <a:ext cx="2765425" cy="2144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对象 9"/>
          <p:cNvGraphicFramePr>
            <a:graphicFrameLocks noChangeAspect="1"/>
          </p:cNvGraphicFramePr>
          <p:nvPr/>
        </p:nvGraphicFramePr>
        <p:xfrm>
          <a:off x="4799013" y="4241800"/>
          <a:ext cx="2765425" cy="214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7" imgW="3914140" imgH="2999740" progId="Origin95.Graph">
                  <p:embed/>
                </p:oleObj>
              </mc:Choice>
              <mc:Fallback>
                <p:oleObj name="" r:id="rId7" imgW="3914140" imgH="2999740" progId="Origin95.Graph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8"/>
                      <a:srcRect l="10255" t="9158" r="11414" b="8783"/>
                      <a:stretch>
                        <a:fillRect/>
                      </a:stretch>
                    </p:blipFill>
                    <p:spPr>
                      <a:xfrm>
                        <a:off x="4799013" y="4241800"/>
                        <a:ext cx="2765425" cy="2144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文本框 10"/>
          <p:cNvSpPr txBox="1"/>
          <p:nvPr/>
        </p:nvSpPr>
        <p:spPr>
          <a:xfrm>
            <a:off x="2911475" y="3906838"/>
            <a:ext cx="83978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mm</a:t>
            </a:r>
            <a:endParaRPr lang="zh-C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1" name="文本框 16"/>
          <p:cNvSpPr txBox="1"/>
          <p:nvPr/>
        </p:nvSpPr>
        <p:spPr>
          <a:xfrm>
            <a:off x="2911475" y="6294438"/>
            <a:ext cx="8413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mm</a:t>
            </a:r>
            <a:endParaRPr lang="zh-C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2" name="文本框 17"/>
          <p:cNvSpPr txBox="1"/>
          <p:nvPr/>
        </p:nvSpPr>
        <p:spPr>
          <a:xfrm>
            <a:off x="5892800" y="6313488"/>
            <a:ext cx="83978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mm</a:t>
            </a:r>
            <a:endParaRPr lang="zh-C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3" name="文本框 18"/>
          <p:cNvSpPr txBox="1"/>
          <p:nvPr/>
        </p:nvSpPr>
        <p:spPr>
          <a:xfrm>
            <a:off x="5646738" y="3911600"/>
            <a:ext cx="8413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mm</a:t>
            </a:r>
            <a:endParaRPr lang="zh-C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063" y="819150"/>
            <a:ext cx="8258175" cy="857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新型集热管与传统集热管表面热流密度相比较，最小值增大，最大值减小，</a:t>
            </a:r>
            <a:r>
              <a:rPr kumimoji="0" lang="zh-CN" altLang="en-US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热流密度变得均匀</a:t>
            </a:r>
            <a:r>
              <a:rPr kumimoji="0" lang="zh-CN" altLang="en-US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zh-CN" altLang="en-US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15f48945-c9aa-432d-a2bd-8737aa9a7d90}"/>
</p:tagLst>
</file>

<file path=ppt/tags/tag2.xml><?xml version="1.0" encoding="utf-8"?>
<p:tagLst xmlns:p="http://schemas.openxmlformats.org/presentationml/2006/main">
  <p:tag name="KSO_WM_UNIT_TABLE_BEAUTIFY" val="smartTable{8cacd635-f5fd-4636-8441-583c8da34cd9}"/>
</p:tagLst>
</file>

<file path=ppt/tags/tag3.xml><?xml version="1.0" encoding="utf-8"?>
<p:tagLst xmlns:p="http://schemas.openxmlformats.org/presentationml/2006/main">
  <p:tag name="KSO_WPP_MARK_KEY" val="560be81f-42a2-4219-94c5-852c435d4688"/>
  <p:tag name="COMMONDATA" val="eyJoZGlkIjoiMDc5MzBjNDA4OGQ0NWU3MDA1NWQ5YzA2ZmViMzM0Yzg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8659</Words>
  <Application>WPS 演示</Application>
  <PresentationFormat>全屏显示(4:3)</PresentationFormat>
  <Paragraphs>991</Paragraphs>
  <Slides>30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47</vt:i4>
      </vt:variant>
      <vt:variant>
        <vt:lpstr>幻灯片标题</vt:lpstr>
      </vt:variant>
      <vt:variant>
        <vt:i4>30</vt:i4>
      </vt:variant>
    </vt:vector>
  </HeadingPairs>
  <TitlesOfParts>
    <vt:vector size="94" baseType="lpstr">
      <vt:lpstr>Arial</vt:lpstr>
      <vt:lpstr>宋体</vt:lpstr>
      <vt:lpstr>Wingdings</vt:lpstr>
      <vt:lpstr>Calibri</vt:lpstr>
      <vt:lpstr>Calibri Light</vt:lpstr>
      <vt:lpstr>造字工房悦圆演示版常规体</vt:lpstr>
      <vt:lpstr>Segoe Print</vt:lpstr>
      <vt:lpstr>华文楷体</vt:lpstr>
      <vt:lpstr>黑体</vt:lpstr>
      <vt:lpstr>Times New Roman</vt:lpstr>
      <vt:lpstr>方正粗宋简体</vt:lpstr>
      <vt:lpstr>微软雅黑</vt:lpstr>
      <vt:lpstr>Symbol</vt:lpstr>
      <vt:lpstr>Arial Unicode MS</vt:lpstr>
      <vt:lpstr>Calibri</vt:lpstr>
      <vt:lpstr>Office 主题</vt:lpstr>
      <vt:lpstr>15_Office 主题</vt:lpstr>
      <vt:lpstr>PowerPoint.Show.12</vt:lpstr>
      <vt:lpstr>Origin95.Graph</vt:lpstr>
      <vt:lpstr>Origin95.Graph</vt:lpstr>
      <vt:lpstr>PowerPoint.Show.12</vt:lpstr>
      <vt:lpstr>Origin95.Graph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Origin95.Graph</vt:lpstr>
      <vt:lpstr>Origin95.Graph</vt:lpstr>
      <vt:lpstr>Origin95.Graph</vt:lpstr>
      <vt:lpstr>Origin95.Graph</vt:lpstr>
      <vt:lpstr>Origin95.Graph</vt:lpstr>
      <vt:lpstr>Origin95.Graph</vt:lpstr>
      <vt:lpstr>Origin95.Graph</vt:lpstr>
      <vt:lpstr>Origin95.Graph</vt:lpstr>
      <vt:lpstr>Origin50.Graph</vt:lpstr>
      <vt:lpstr>PowerPoint.Show.12</vt:lpstr>
      <vt:lpstr>Origin50.Graph</vt:lpstr>
      <vt:lpstr>PowerPoint.Show.12</vt:lpstr>
      <vt:lpstr>PowerPoint.Show.12</vt:lpstr>
      <vt:lpstr>Equation.DSMT4</vt:lpstr>
      <vt:lpstr>Equation.DSMT4</vt:lpstr>
      <vt:lpstr>Equation.DSMT4</vt:lpstr>
      <vt:lpstr>Equation.DSMT4</vt:lpstr>
      <vt:lpstr>Origin95.Graph</vt:lpstr>
      <vt:lpstr>Origin95.Graph</vt:lpstr>
      <vt:lpstr>Origin95.Graph</vt:lpstr>
      <vt:lpstr>Equation.DSMT4</vt:lpstr>
      <vt:lpstr>Origin95.Graph</vt:lpstr>
      <vt:lpstr>Equation.DSMT4</vt:lpstr>
      <vt:lpstr>PowerPoint.Show.12</vt:lpstr>
      <vt:lpstr>PowerPoint.Show.12</vt:lpstr>
      <vt:lpstr>Equation.DSMT4</vt:lpstr>
      <vt:lpstr>Equation.DSMT4</vt:lpstr>
      <vt:lpstr>Origin50.Graph</vt:lpstr>
      <vt:lpstr>Origin50.Graph</vt:lpstr>
      <vt:lpstr>Equation.DSMT4</vt:lpstr>
      <vt:lpstr>Equation.DSMT4</vt:lpstr>
      <vt:lpstr>Equation.DSMT4</vt:lpstr>
      <vt:lpstr>Origin95.Graph</vt:lpstr>
      <vt:lpstr>Origin95.Graph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cxs</dc:creator>
  <cp:lastModifiedBy>admin</cp:lastModifiedBy>
  <cp:revision>861</cp:revision>
  <dcterms:created xsi:type="dcterms:W3CDTF">2016-06-28T13:15:00Z</dcterms:created>
  <dcterms:modified xsi:type="dcterms:W3CDTF">2023-06-03T14:42:29Z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E159B2E6640C4445B0C71F768922D31B_12</vt:lpwstr>
  </property>
</Properties>
</file>